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6"/>
  </p:notesMasterIdLst>
  <p:sldIdLst>
    <p:sldId id="257" r:id="rId2"/>
    <p:sldId id="1349" r:id="rId3"/>
    <p:sldId id="1350" r:id="rId4"/>
    <p:sldId id="506" r:id="rId5"/>
    <p:sldId id="550" r:id="rId6"/>
    <p:sldId id="507" r:id="rId7"/>
    <p:sldId id="261" r:id="rId8"/>
    <p:sldId id="508" r:id="rId9"/>
    <p:sldId id="263" r:id="rId10"/>
    <p:sldId id="266" r:id="rId11"/>
    <p:sldId id="546" r:id="rId12"/>
    <p:sldId id="547" r:id="rId13"/>
    <p:sldId id="548" r:id="rId14"/>
    <p:sldId id="549" r:id="rId15"/>
    <p:sldId id="491" r:id="rId16"/>
    <p:sldId id="519" r:id="rId17"/>
    <p:sldId id="375" r:id="rId18"/>
    <p:sldId id="451" r:id="rId19"/>
    <p:sldId id="511" r:id="rId20"/>
    <p:sldId id="483" r:id="rId21"/>
    <p:sldId id="514" r:id="rId22"/>
    <p:sldId id="516" r:id="rId23"/>
    <p:sldId id="1351" r:id="rId24"/>
    <p:sldId id="1352" r:id="rId25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赵轩才" initials="zxc" lastIdx="1" clrIdx="0">
    <p:extLst>
      <p:ext uri="{19B8F6BF-5375-455C-9EA6-DF929625EA0E}">
        <p15:presenceInfo xmlns:p15="http://schemas.microsoft.com/office/powerpoint/2012/main" userId="赵轩才" providerId="None"/>
      </p:ext>
    </p:extLst>
  </p:cmAuthor>
  <p:cmAuthor id="2" name="xiaofu" initials="x" lastIdx="1" clrIdx="1">
    <p:extLst>
      <p:ext uri="{19B8F6BF-5375-455C-9EA6-DF929625EA0E}">
        <p15:presenceInfo xmlns:p15="http://schemas.microsoft.com/office/powerpoint/2012/main" userId="xiaof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8DD6"/>
    <a:srgbClr val="950040"/>
    <a:srgbClr val="FAE7C6"/>
    <a:srgbClr val="FFFFF1"/>
    <a:srgbClr val="E1BC73"/>
    <a:srgbClr val="FFFDE9"/>
    <a:srgbClr val="FFC9E0"/>
    <a:srgbClr val="643244"/>
    <a:srgbClr val="762051"/>
    <a:srgbClr val="D00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8255" autoAdjust="0"/>
    <p:restoredTop sz="95642" autoAdjust="0"/>
  </p:normalViewPr>
  <p:slideViewPr>
    <p:cSldViewPr snapToGrid="0">
      <p:cViewPr varScale="1">
        <p:scale>
          <a:sx n="59" d="100"/>
          <a:sy n="59" d="100"/>
        </p:scale>
        <p:origin x="785" y="27"/>
      </p:cViewPr>
      <p:guideLst>
        <p:guide pos="41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758"/>
    </p:cViewPr>
  </p:sorterViewPr>
  <p:notesViewPr>
    <p:cSldViewPr snapToGrid="0">
      <p:cViewPr varScale="1">
        <p:scale>
          <a:sx n="86" d="100"/>
          <a:sy n="86" d="100"/>
        </p:scale>
        <p:origin x="98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9051323-C38F-4277-AD3D-7AC1827B59B0}" type="datetimeFigureOut">
              <a:rPr lang="zh-CN" altLang="en-US" smtClean="0"/>
              <a:pPr/>
              <a:t>2022/4/17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9924D84-C308-437D-B302-2E8CBEE0E1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2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D27336-ECB6-45CF-8D27-D0DF9895F82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28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24D84-C308-437D-B302-2E8CBEE0E142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83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52C99-4FF1-4363-8DE7-153080B7F84E}" type="datetimeFigureOut">
              <a:rPr lang="zh-CN" altLang="en-US" smtClean="0"/>
              <a:pPr/>
              <a:t>2022/4/17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56FDF6-C6B2-43A6-8C06-28E704634E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5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2022/4/17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0653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93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742FB01-C851-466A-995F-45089022F6DE}"/>
              </a:ext>
            </a:extLst>
          </p:cNvPr>
          <p:cNvGrpSpPr/>
          <p:nvPr userDrawn="1"/>
        </p:nvGrpSpPr>
        <p:grpSpPr>
          <a:xfrm>
            <a:off x="0" y="0"/>
            <a:ext cx="12189400" cy="6858000"/>
            <a:chOff x="0" y="0"/>
            <a:chExt cx="12189400" cy="6858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E5760B0-99C3-47FA-8713-4E50364D7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21" t="5941" r="21" b="9643"/>
            <a:stretch/>
          </p:blipFill>
          <p:spPr>
            <a:xfrm>
              <a:off x="3308" y="0"/>
              <a:ext cx="12186092" cy="6858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5247DFF-7C3E-42AD-A874-DA5AC118454F}"/>
                </a:ext>
              </a:extLst>
            </p:cNvPr>
            <p:cNvSpPr/>
            <p:nvPr/>
          </p:nvSpPr>
          <p:spPr>
            <a:xfrm>
              <a:off x="0" y="0"/>
              <a:ext cx="12188692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100000">
                  <a:schemeClr val="bg1">
                    <a:alpha val="90000"/>
                  </a:schemeClr>
                </a:gs>
                <a:gs pos="50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6179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29DF09A-5DFD-4FE8-A349-703513C5E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1" t="5941" r="21" b="9643"/>
          <a:stretch/>
        </p:blipFill>
        <p:spPr>
          <a:xfrm>
            <a:off x="3308" y="0"/>
            <a:ext cx="12186092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306E677-009E-4E0B-83DF-17C25426E69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9000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4919213-DE43-493D-A9E6-28A3F7F2B7AA}"/>
              </a:ext>
            </a:extLst>
          </p:cNvPr>
          <p:cNvSpPr txBox="1"/>
          <p:nvPr userDrawn="1"/>
        </p:nvSpPr>
        <p:spPr>
          <a:xfrm>
            <a:off x="468330" y="1087100"/>
            <a:ext cx="48783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SHENZHEN UNIVERSITY</a:t>
            </a:r>
            <a:endParaRPr lang="zh-CN" altLang="zh-CN" sz="8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D1808D6F-8095-4FEE-96FA-BC4EAF68FFF4}"/>
              </a:ext>
            </a:extLst>
          </p:cNvPr>
          <p:cNvSpPr/>
          <p:nvPr userDrawn="1"/>
        </p:nvSpPr>
        <p:spPr>
          <a:xfrm>
            <a:off x="-2600" y="561350"/>
            <a:ext cx="470930" cy="681663"/>
          </a:xfrm>
          <a:prstGeom prst="rect">
            <a:avLst/>
          </a:prstGeom>
          <a:solidFill>
            <a:srgbClr val="95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3004ACC2-F10A-416F-B6FB-083FEDFF864C}"/>
              </a:ext>
            </a:extLst>
          </p:cNvPr>
          <p:cNvCxnSpPr>
            <a:cxnSpLocks/>
          </p:cNvCxnSpPr>
          <p:nvPr userDrawn="1"/>
        </p:nvCxnSpPr>
        <p:spPr>
          <a:xfrm flipV="1">
            <a:off x="559770" y="1087100"/>
            <a:ext cx="3123230" cy="2550"/>
          </a:xfrm>
          <a:prstGeom prst="line">
            <a:avLst/>
          </a:prstGeom>
          <a:ln w="12700">
            <a:gradFill flip="none" rotWithShape="1">
              <a:gsLst>
                <a:gs pos="0">
                  <a:srgbClr val="950040"/>
                </a:gs>
                <a:gs pos="100000">
                  <a:srgbClr val="950040"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56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>
            <a:extLst>
              <a:ext uri="{FF2B5EF4-FFF2-40B4-BE49-F238E27FC236}">
                <a16:creationId xmlns:a16="http://schemas.microsoft.com/office/drawing/2014/main" id="{B9909A08-1D6E-4466-B12A-B0D8C26CD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32" b="48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306E677-009E-4E0B-83DF-17C25426E692}"/>
              </a:ext>
            </a:extLst>
          </p:cNvPr>
          <p:cNvSpPr/>
          <p:nvPr userDrawn="1"/>
        </p:nvSpPr>
        <p:spPr>
          <a:xfrm>
            <a:off x="-2600" y="0"/>
            <a:ext cx="12197908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9000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4919213-DE43-493D-A9E6-28A3F7F2B7AA}"/>
              </a:ext>
            </a:extLst>
          </p:cNvPr>
          <p:cNvSpPr txBox="1"/>
          <p:nvPr userDrawn="1"/>
        </p:nvSpPr>
        <p:spPr>
          <a:xfrm>
            <a:off x="468330" y="1087100"/>
            <a:ext cx="48783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SHENZHEN UNIVERSITY</a:t>
            </a:r>
            <a:endParaRPr lang="zh-CN" altLang="zh-CN" sz="800" spc="6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D1808D6F-8095-4FEE-96FA-BC4EAF68FFF4}"/>
              </a:ext>
            </a:extLst>
          </p:cNvPr>
          <p:cNvSpPr/>
          <p:nvPr userDrawn="1"/>
        </p:nvSpPr>
        <p:spPr>
          <a:xfrm>
            <a:off x="-2600" y="561350"/>
            <a:ext cx="470930" cy="681663"/>
          </a:xfrm>
          <a:prstGeom prst="rect">
            <a:avLst/>
          </a:prstGeom>
          <a:solidFill>
            <a:srgbClr val="950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3004ACC2-F10A-416F-B6FB-083FEDFF864C}"/>
              </a:ext>
            </a:extLst>
          </p:cNvPr>
          <p:cNvCxnSpPr>
            <a:cxnSpLocks/>
          </p:cNvCxnSpPr>
          <p:nvPr userDrawn="1"/>
        </p:nvCxnSpPr>
        <p:spPr>
          <a:xfrm flipV="1">
            <a:off x="559770" y="1087100"/>
            <a:ext cx="3123230" cy="2550"/>
          </a:xfrm>
          <a:prstGeom prst="line">
            <a:avLst/>
          </a:prstGeom>
          <a:ln w="12700">
            <a:gradFill flip="none" rotWithShape="1">
              <a:gsLst>
                <a:gs pos="0">
                  <a:srgbClr val="950040"/>
                </a:gs>
                <a:gs pos="100000">
                  <a:srgbClr val="950040"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70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883189F-BBC1-4C58-9612-19AC6C7F4D08}"/>
              </a:ext>
            </a:extLst>
          </p:cNvPr>
          <p:cNvGrpSpPr/>
          <p:nvPr userDrawn="1"/>
        </p:nvGrpSpPr>
        <p:grpSpPr>
          <a:xfrm>
            <a:off x="9663193" y="1298300"/>
            <a:ext cx="5095713" cy="5093343"/>
            <a:chOff x="1502936" y="-740618"/>
            <a:chExt cx="6188355" cy="618547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F5A79D1-B404-4242-87EE-D4C35D4A3ACD}"/>
                </a:ext>
              </a:extLst>
            </p:cNvPr>
            <p:cNvSpPr/>
            <p:nvPr/>
          </p:nvSpPr>
          <p:spPr bwMode="auto">
            <a:xfrm>
              <a:off x="4764056" y="-426883"/>
              <a:ext cx="538243" cy="584295"/>
            </a:xfrm>
            <a:custGeom>
              <a:avLst/>
              <a:gdLst>
                <a:gd name="T0" fmla="*/ 59 w 79"/>
                <a:gd name="T1" fmla="*/ 63 h 86"/>
                <a:gd name="T2" fmla="*/ 28 w 79"/>
                <a:gd name="T3" fmla="*/ 84 h 86"/>
                <a:gd name="T4" fmla="*/ 2 w 79"/>
                <a:gd name="T5" fmla="*/ 60 h 86"/>
                <a:gd name="T6" fmla="*/ 10 w 79"/>
                <a:gd name="T7" fmla="*/ 11 h 86"/>
                <a:gd name="T8" fmla="*/ 1 w 79"/>
                <a:gd name="T9" fmla="*/ 2 h 86"/>
                <a:gd name="T10" fmla="*/ 4 w 79"/>
                <a:gd name="T11" fmla="*/ 0 h 86"/>
                <a:gd name="T12" fmla="*/ 19 w 79"/>
                <a:gd name="T13" fmla="*/ 3 h 86"/>
                <a:gd name="T14" fmla="*/ 35 w 79"/>
                <a:gd name="T15" fmla="*/ 5 h 86"/>
                <a:gd name="T16" fmla="*/ 37 w 79"/>
                <a:gd name="T17" fmla="*/ 7 h 86"/>
                <a:gd name="T18" fmla="*/ 26 w 79"/>
                <a:gd name="T19" fmla="*/ 13 h 86"/>
                <a:gd name="T20" fmla="*/ 19 w 79"/>
                <a:gd name="T21" fmla="*/ 62 h 86"/>
                <a:gd name="T22" fmla="*/ 33 w 79"/>
                <a:gd name="T23" fmla="*/ 81 h 86"/>
                <a:gd name="T24" fmla="*/ 56 w 79"/>
                <a:gd name="T25" fmla="*/ 63 h 86"/>
                <a:gd name="T26" fmla="*/ 61 w 79"/>
                <a:gd name="T27" fmla="*/ 30 h 86"/>
                <a:gd name="T28" fmla="*/ 55 w 79"/>
                <a:gd name="T29" fmla="*/ 11 h 86"/>
                <a:gd name="T30" fmla="*/ 52 w 79"/>
                <a:gd name="T31" fmla="*/ 9 h 86"/>
                <a:gd name="T32" fmla="*/ 54 w 79"/>
                <a:gd name="T33" fmla="*/ 8 h 86"/>
                <a:gd name="T34" fmla="*/ 66 w 79"/>
                <a:gd name="T35" fmla="*/ 10 h 86"/>
                <a:gd name="T36" fmla="*/ 77 w 79"/>
                <a:gd name="T37" fmla="*/ 12 h 86"/>
                <a:gd name="T38" fmla="*/ 79 w 79"/>
                <a:gd name="T39" fmla="*/ 13 h 86"/>
                <a:gd name="T40" fmla="*/ 75 w 79"/>
                <a:gd name="T41" fmla="*/ 15 h 86"/>
                <a:gd name="T42" fmla="*/ 64 w 79"/>
                <a:gd name="T43" fmla="*/ 30 h 86"/>
                <a:gd name="T44" fmla="*/ 59 w 79"/>
                <a:gd name="T45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BF5314E3-FA43-4EAC-B6F3-BBC21D892CDF}"/>
                </a:ext>
              </a:extLst>
            </p:cNvPr>
            <p:cNvSpPr/>
            <p:nvPr/>
          </p:nvSpPr>
          <p:spPr bwMode="auto">
            <a:xfrm>
              <a:off x="5247611" y="-297359"/>
              <a:ext cx="731090" cy="687914"/>
            </a:xfrm>
            <a:custGeom>
              <a:avLst/>
              <a:gdLst>
                <a:gd name="T0" fmla="*/ 21 w 107"/>
                <a:gd name="T1" fmla="*/ 61 h 101"/>
                <a:gd name="T2" fmla="*/ 22 w 107"/>
                <a:gd name="T3" fmla="*/ 76 h 101"/>
                <a:gd name="T4" fmla="*/ 27 w 107"/>
                <a:gd name="T5" fmla="*/ 81 h 101"/>
                <a:gd name="T6" fmla="*/ 25 w 107"/>
                <a:gd name="T7" fmla="*/ 81 h 101"/>
                <a:gd name="T8" fmla="*/ 13 w 107"/>
                <a:gd name="T9" fmla="*/ 76 h 101"/>
                <a:gd name="T10" fmla="*/ 1 w 107"/>
                <a:gd name="T11" fmla="*/ 71 h 101"/>
                <a:gd name="T12" fmla="*/ 0 w 107"/>
                <a:gd name="T13" fmla="*/ 69 h 101"/>
                <a:gd name="T14" fmla="*/ 7 w 107"/>
                <a:gd name="T15" fmla="*/ 70 h 101"/>
                <a:gd name="T16" fmla="*/ 19 w 107"/>
                <a:gd name="T17" fmla="*/ 59 h 101"/>
                <a:gd name="T18" fmla="*/ 39 w 107"/>
                <a:gd name="T19" fmla="*/ 14 h 101"/>
                <a:gd name="T20" fmla="*/ 32 w 107"/>
                <a:gd name="T21" fmla="*/ 3 h 101"/>
                <a:gd name="T22" fmla="*/ 30 w 107"/>
                <a:gd name="T23" fmla="*/ 1 h 101"/>
                <a:gd name="T24" fmla="*/ 32 w 107"/>
                <a:gd name="T25" fmla="*/ 0 h 101"/>
                <a:gd name="T26" fmla="*/ 43 w 107"/>
                <a:gd name="T27" fmla="*/ 5 h 101"/>
                <a:gd name="T28" fmla="*/ 55 w 107"/>
                <a:gd name="T29" fmla="*/ 11 h 101"/>
                <a:gd name="T30" fmla="*/ 71 w 107"/>
                <a:gd name="T31" fmla="*/ 74 h 101"/>
                <a:gd name="T32" fmla="*/ 72 w 107"/>
                <a:gd name="T33" fmla="*/ 74 h 101"/>
                <a:gd name="T34" fmla="*/ 85 w 107"/>
                <a:gd name="T35" fmla="*/ 43 h 101"/>
                <a:gd name="T36" fmla="*/ 84 w 107"/>
                <a:gd name="T37" fmla="*/ 27 h 101"/>
                <a:gd name="T38" fmla="*/ 80 w 107"/>
                <a:gd name="T39" fmla="*/ 23 h 101"/>
                <a:gd name="T40" fmla="*/ 82 w 107"/>
                <a:gd name="T41" fmla="*/ 22 h 101"/>
                <a:gd name="T42" fmla="*/ 93 w 107"/>
                <a:gd name="T43" fmla="*/ 28 h 101"/>
                <a:gd name="T44" fmla="*/ 105 w 107"/>
                <a:gd name="T45" fmla="*/ 33 h 101"/>
                <a:gd name="T46" fmla="*/ 106 w 107"/>
                <a:gd name="T47" fmla="*/ 34 h 101"/>
                <a:gd name="T48" fmla="*/ 100 w 107"/>
                <a:gd name="T49" fmla="*/ 34 h 101"/>
                <a:gd name="T50" fmla="*/ 88 w 107"/>
                <a:gd name="T51" fmla="*/ 44 h 101"/>
                <a:gd name="T52" fmla="*/ 64 w 107"/>
                <a:gd name="T53" fmla="*/ 97 h 101"/>
                <a:gd name="T54" fmla="*/ 62 w 107"/>
                <a:gd name="T55" fmla="*/ 100 h 101"/>
                <a:gd name="T56" fmla="*/ 60 w 107"/>
                <a:gd name="T57" fmla="*/ 97 h 101"/>
                <a:gd name="T58" fmla="*/ 40 w 107"/>
                <a:gd name="T59" fmla="*/ 19 h 101"/>
                <a:gd name="T60" fmla="*/ 40 w 107"/>
                <a:gd name="T61" fmla="*/ 19 h 101"/>
                <a:gd name="T62" fmla="*/ 21 w 107"/>
                <a:gd name="T63" fmla="*/ 6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C0D20FC-0D33-4193-B37C-0A4F549192F8}"/>
                </a:ext>
              </a:extLst>
            </p:cNvPr>
            <p:cNvSpPr/>
            <p:nvPr/>
          </p:nvSpPr>
          <p:spPr bwMode="auto">
            <a:xfrm>
              <a:off x="5808880" y="22132"/>
              <a:ext cx="497948" cy="572782"/>
            </a:xfrm>
            <a:custGeom>
              <a:avLst/>
              <a:gdLst>
                <a:gd name="T0" fmla="*/ 47 w 73"/>
                <a:gd name="T1" fmla="*/ 13 h 84"/>
                <a:gd name="T2" fmla="*/ 43 w 73"/>
                <a:gd name="T3" fmla="*/ 1 h 84"/>
                <a:gd name="T4" fmla="*/ 46 w 73"/>
                <a:gd name="T5" fmla="*/ 1 h 84"/>
                <a:gd name="T6" fmla="*/ 59 w 73"/>
                <a:gd name="T7" fmla="*/ 11 h 84"/>
                <a:gd name="T8" fmla="*/ 72 w 73"/>
                <a:gd name="T9" fmla="*/ 20 h 84"/>
                <a:gd name="T10" fmla="*/ 73 w 73"/>
                <a:gd name="T11" fmla="*/ 22 h 84"/>
                <a:gd name="T12" fmla="*/ 60 w 73"/>
                <a:gd name="T13" fmla="*/ 23 h 84"/>
                <a:gd name="T14" fmla="*/ 26 w 73"/>
                <a:gd name="T15" fmla="*/ 71 h 84"/>
                <a:gd name="T16" fmla="*/ 29 w 73"/>
                <a:gd name="T17" fmla="*/ 83 h 84"/>
                <a:gd name="T18" fmla="*/ 27 w 73"/>
                <a:gd name="T19" fmla="*/ 83 h 84"/>
                <a:gd name="T20" fmla="*/ 14 w 73"/>
                <a:gd name="T21" fmla="*/ 73 h 84"/>
                <a:gd name="T22" fmla="*/ 1 w 73"/>
                <a:gd name="T23" fmla="*/ 64 h 84"/>
                <a:gd name="T24" fmla="*/ 0 w 73"/>
                <a:gd name="T25" fmla="*/ 62 h 84"/>
                <a:gd name="T26" fmla="*/ 13 w 73"/>
                <a:gd name="T27" fmla="*/ 61 h 84"/>
                <a:gd name="T28" fmla="*/ 47 w 73"/>
                <a:gd name="T2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586B1F7-4179-4D45-881B-46B881F7EB6B}"/>
                </a:ext>
              </a:extLst>
            </p:cNvPr>
            <p:cNvSpPr/>
            <p:nvPr/>
          </p:nvSpPr>
          <p:spPr bwMode="auto">
            <a:xfrm>
              <a:off x="6217599" y="255275"/>
              <a:ext cx="587174" cy="558391"/>
            </a:xfrm>
            <a:custGeom>
              <a:avLst/>
              <a:gdLst>
                <a:gd name="T0" fmla="*/ 58 w 86"/>
                <a:gd name="T1" fmla="*/ 57 h 82"/>
                <a:gd name="T2" fmla="*/ 65 w 86"/>
                <a:gd name="T3" fmla="*/ 53 h 82"/>
                <a:gd name="T4" fmla="*/ 66 w 86"/>
                <a:gd name="T5" fmla="*/ 38 h 82"/>
                <a:gd name="T6" fmla="*/ 68 w 86"/>
                <a:gd name="T7" fmla="*/ 39 h 82"/>
                <a:gd name="T8" fmla="*/ 76 w 86"/>
                <a:gd name="T9" fmla="*/ 47 h 82"/>
                <a:gd name="T10" fmla="*/ 84 w 86"/>
                <a:gd name="T11" fmla="*/ 55 h 82"/>
                <a:gd name="T12" fmla="*/ 85 w 86"/>
                <a:gd name="T13" fmla="*/ 59 h 82"/>
                <a:gd name="T14" fmla="*/ 64 w 86"/>
                <a:gd name="T15" fmla="*/ 58 h 82"/>
                <a:gd name="T16" fmla="*/ 4 w 86"/>
                <a:gd name="T17" fmla="*/ 81 h 82"/>
                <a:gd name="T18" fmla="*/ 0 w 86"/>
                <a:gd name="T19" fmla="*/ 82 h 82"/>
                <a:gd name="T20" fmla="*/ 1 w 86"/>
                <a:gd name="T21" fmla="*/ 79 h 82"/>
                <a:gd name="T22" fmla="*/ 30 w 86"/>
                <a:gd name="T23" fmla="*/ 14 h 82"/>
                <a:gd name="T24" fmla="*/ 30 w 86"/>
                <a:gd name="T25" fmla="*/ 0 h 82"/>
                <a:gd name="T26" fmla="*/ 32 w 86"/>
                <a:gd name="T27" fmla="*/ 0 h 82"/>
                <a:gd name="T28" fmla="*/ 42 w 86"/>
                <a:gd name="T29" fmla="*/ 12 h 82"/>
                <a:gd name="T30" fmla="*/ 53 w 86"/>
                <a:gd name="T31" fmla="*/ 23 h 82"/>
                <a:gd name="T32" fmla="*/ 54 w 86"/>
                <a:gd name="T33" fmla="*/ 26 h 82"/>
                <a:gd name="T34" fmla="*/ 45 w 86"/>
                <a:gd name="T35" fmla="*/ 24 h 82"/>
                <a:gd name="T36" fmla="*/ 42 w 86"/>
                <a:gd name="T37" fmla="*/ 27 h 82"/>
                <a:gd name="T38" fmla="*/ 22 w 86"/>
                <a:gd name="T39" fmla="*/ 71 h 82"/>
                <a:gd name="T40" fmla="*/ 58 w 86"/>
                <a:gd name="T41" fmla="*/ 5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76E505F7-BE5B-4D14-A851-96B6B5E00A60}"/>
                </a:ext>
              </a:extLst>
            </p:cNvPr>
            <p:cNvSpPr/>
            <p:nvPr/>
          </p:nvSpPr>
          <p:spPr bwMode="auto">
            <a:xfrm>
              <a:off x="6407567" y="724438"/>
              <a:ext cx="656253" cy="641861"/>
            </a:xfrm>
            <a:custGeom>
              <a:avLst/>
              <a:gdLst>
                <a:gd name="T0" fmla="*/ 63 w 96"/>
                <a:gd name="T1" fmla="*/ 13 h 94"/>
                <a:gd name="T2" fmla="*/ 65 w 96"/>
                <a:gd name="T3" fmla="*/ 1 h 94"/>
                <a:gd name="T4" fmla="*/ 67 w 96"/>
                <a:gd name="T5" fmla="*/ 2 h 94"/>
                <a:gd name="T6" fmla="*/ 75 w 96"/>
                <a:gd name="T7" fmla="*/ 16 h 94"/>
                <a:gd name="T8" fmla="*/ 96 w 96"/>
                <a:gd name="T9" fmla="*/ 51 h 94"/>
                <a:gd name="T10" fmla="*/ 80 w 96"/>
                <a:gd name="T11" fmla="*/ 67 h 94"/>
                <a:gd name="T12" fmla="*/ 78 w 96"/>
                <a:gd name="T13" fmla="*/ 69 h 94"/>
                <a:gd name="T14" fmla="*/ 77 w 96"/>
                <a:gd name="T15" fmla="*/ 68 h 94"/>
                <a:gd name="T16" fmla="*/ 82 w 96"/>
                <a:gd name="T17" fmla="*/ 59 h 94"/>
                <a:gd name="T18" fmla="*/ 80 w 96"/>
                <a:gd name="T19" fmla="*/ 29 h 94"/>
                <a:gd name="T20" fmla="*/ 77 w 96"/>
                <a:gd name="T21" fmla="*/ 24 h 94"/>
                <a:gd name="T22" fmla="*/ 49 w 96"/>
                <a:gd name="T23" fmla="*/ 41 h 94"/>
                <a:gd name="T24" fmla="*/ 50 w 96"/>
                <a:gd name="T25" fmla="*/ 43 h 94"/>
                <a:gd name="T26" fmla="*/ 70 w 96"/>
                <a:gd name="T27" fmla="*/ 48 h 94"/>
                <a:gd name="T28" fmla="*/ 73 w 96"/>
                <a:gd name="T29" fmla="*/ 48 h 94"/>
                <a:gd name="T30" fmla="*/ 72 w 96"/>
                <a:gd name="T31" fmla="*/ 50 h 94"/>
                <a:gd name="T32" fmla="*/ 42 w 96"/>
                <a:gd name="T33" fmla="*/ 68 h 94"/>
                <a:gd name="T34" fmla="*/ 40 w 96"/>
                <a:gd name="T35" fmla="*/ 67 h 94"/>
                <a:gd name="T36" fmla="*/ 42 w 96"/>
                <a:gd name="T37" fmla="*/ 65 h 94"/>
                <a:gd name="T38" fmla="*/ 48 w 96"/>
                <a:gd name="T39" fmla="*/ 45 h 94"/>
                <a:gd name="T40" fmla="*/ 47 w 96"/>
                <a:gd name="T41" fmla="*/ 42 h 94"/>
                <a:gd name="T42" fmla="*/ 22 w 96"/>
                <a:gd name="T43" fmla="*/ 57 h 94"/>
                <a:gd name="T44" fmla="*/ 20 w 96"/>
                <a:gd name="T45" fmla="*/ 69 h 94"/>
                <a:gd name="T46" fmla="*/ 56 w 96"/>
                <a:gd name="T47" fmla="*/ 83 h 94"/>
                <a:gd name="T48" fmla="*/ 60 w 96"/>
                <a:gd name="T49" fmla="*/ 83 h 94"/>
                <a:gd name="T50" fmla="*/ 59 w 96"/>
                <a:gd name="T51" fmla="*/ 85 h 94"/>
                <a:gd name="T52" fmla="*/ 56 w 96"/>
                <a:gd name="T53" fmla="*/ 86 h 94"/>
                <a:gd name="T54" fmla="*/ 32 w 96"/>
                <a:gd name="T55" fmla="*/ 94 h 94"/>
                <a:gd name="T56" fmla="*/ 9 w 96"/>
                <a:gd name="T57" fmla="*/ 55 h 94"/>
                <a:gd name="T58" fmla="*/ 1 w 96"/>
                <a:gd name="T59" fmla="*/ 42 h 94"/>
                <a:gd name="T60" fmla="*/ 1 w 96"/>
                <a:gd name="T61" fmla="*/ 39 h 94"/>
                <a:gd name="T62" fmla="*/ 12 w 96"/>
                <a:gd name="T63" fmla="*/ 43 h 94"/>
                <a:gd name="T64" fmla="*/ 63 w 96"/>
                <a:gd name="T65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7283A3E6-7209-4CE9-A383-E6E1F1B298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1007" y="1331762"/>
              <a:ext cx="613080" cy="667766"/>
            </a:xfrm>
            <a:custGeom>
              <a:avLst/>
              <a:gdLst>
                <a:gd name="T0" fmla="*/ 39 w 90"/>
                <a:gd name="T1" fmla="*/ 52 h 98"/>
                <a:gd name="T2" fmla="*/ 42 w 90"/>
                <a:gd name="T3" fmla="*/ 36 h 98"/>
                <a:gd name="T4" fmla="*/ 16 w 90"/>
                <a:gd name="T5" fmla="*/ 44 h 98"/>
                <a:gd name="T6" fmla="*/ 12 w 90"/>
                <a:gd name="T7" fmla="*/ 55 h 98"/>
                <a:gd name="T8" fmla="*/ 10 w 90"/>
                <a:gd name="T9" fmla="*/ 54 h 98"/>
                <a:gd name="T10" fmla="*/ 5 w 90"/>
                <a:gd name="T11" fmla="*/ 38 h 98"/>
                <a:gd name="T12" fmla="*/ 1 w 90"/>
                <a:gd name="T13" fmla="*/ 23 h 98"/>
                <a:gd name="T14" fmla="*/ 1 w 90"/>
                <a:gd name="T15" fmla="*/ 21 h 98"/>
                <a:gd name="T16" fmla="*/ 12 w 90"/>
                <a:gd name="T17" fmla="*/ 28 h 98"/>
                <a:gd name="T18" fmla="*/ 68 w 90"/>
                <a:gd name="T19" fmla="*/ 11 h 98"/>
                <a:gd name="T20" fmla="*/ 73 w 90"/>
                <a:gd name="T21" fmla="*/ 0 h 98"/>
                <a:gd name="T22" fmla="*/ 75 w 90"/>
                <a:gd name="T23" fmla="*/ 2 h 98"/>
                <a:gd name="T24" fmla="*/ 79 w 90"/>
                <a:gd name="T25" fmla="*/ 17 h 98"/>
                <a:gd name="T26" fmla="*/ 84 w 90"/>
                <a:gd name="T27" fmla="*/ 34 h 98"/>
                <a:gd name="T28" fmla="*/ 73 w 90"/>
                <a:gd name="T29" fmla="*/ 68 h 98"/>
                <a:gd name="T30" fmla="*/ 46 w 90"/>
                <a:gd name="T31" fmla="*/ 46 h 98"/>
                <a:gd name="T32" fmla="*/ 46 w 90"/>
                <a:gd name="T33" fmla="*/ 46 h 98"/>
                <a:gd name="T34" fmla="*/ 41 w 90"/>
                <a:gd name="T35" fmla="*/ 71 h 98"/>
                <a:gd name="T36" fmla="*/ 28 w 90"/>
                <a:gd name="T37" fmla="*/ 84 h 98"/>
                <a:gd name="T38" fmla="*/ 24 w 90"/>
                <a:gd name="T39" fmla="*/ 98 h 98"/>
                <a:gd name="T40" fmla="*/ 22 w 90"/>
                <a:gd name="T41" fmla="*/ 97 h 98"/>
                <a:gd name="T42" fmla="*/ 19 w 90"/>
                <a:gd name="T43" fmla="*/ 85 h 98"/>
                <a:gd name="T44" fmla="*/ 16 w 90"/>
                <a:gd name="T45" fmla="*/ 73 h 98"/>
                <a:gd name="T46" fmla="*/ 39 w 90"/>
                <a:gd name="T47" fmla="*/ 52 h 98"/>
                <a:gd name="T48" fmla="*/ 44 w 90"/>
                <a:gd name="T49" fmla="*/ 35 h 98"/>
                <a:gd name="T50" fmla="*/ 46 w 90"/>
                <a:gd name="T51" fmla="*/ 40 h 98"/>
                <a:gd name="T52" fmla="*/ 68 w 90"/>
                <a:gd name="T53" fmla="*/ 52 h 98"/>
                <a:gd name="T54" fmla="*/ 81 w 90"/>
                <a:gd name="T55" fmla="*/ 32 h 98"/>
                <a:gd name="T56" fmla="*/ 79 w 90"/>
                <a:gd name="T57" fmla="*/ 25 h 98"/>
                <a:gd name="T58" fmla="*/ 44 w 90"/>
                <a:gd name="T59" fmla="*/ 3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768AFDF-C1A6-4439-A718-0127D8F2407B}"/>
                </a:ext>
              </a:extLst>
            </p:cNvPr>
            <p:cNvSpPr/>
            <p:nvPr/>
          </p:nvSpPr>
          <p:spPr bwMode="auto">
            <a:xfrm>
              <a:off x="6824922" y="2028311"/>
              <a:ext cx="552634" cy="408719"/>
            </a:xfrm>
            <a:custGeom>
              <a:avLst/>
              <a:gdLst>
                <a:gd name="T0" fmla="*/ 33 w 81"/>
                <a:gd name="T1" fmla="*/ 1 h 60"/>
                <a:gd name="T2" fmla="*/ 35 w 81"/>
                <a:gd name="T3" fmla="*/ 3 h 60"/>
                <a:gd name="T4" fmla="*/ 31 w 81"/>
                <a:gd name="T5" fmla="*/ 4 h 60"/>
                <a:gd name="T6" fmla="*/ 3 w 81"/>
                <a:gd name="T7" fmla="*/ 31 h 60"/>
                <a:gd name="T8" fmla="*/ 19 w 81"/>
                <a:gd name="T9" fmla="*/ 48 h 60"/>
                <a:gd name="T10" fmla="*/ 56 w 81"/>
                <a:gd name="T11" fmla="*/ 1 h 60"/>
                <a:gd name="T12" fmla="*/ 81 w 81"/>
                <a:gd name="T13" fmla="*/ 25 h 60"/>
                <a:gd name="T14" fmla="*/ 77 w 81"/>
                <a:gd name="T15" fmla="*/ 45 h 60"/>
                <a:gd name="T16" fmla="*/ 81 w 81"/>
                <a:gd name="T17" fmla="*/ 49 h 60"/>
                <a:gd name="T18" fmla="*/ 79 w 81"/>
                <a:gd name="T19" fmla="*/ 50 h 60"/>
                <a:gd name="T20" fmla="*/ 57 w 81"/>
                <a:gd name="T21" fmla="*/ 53 h 60"/>
                <a:gd name="T22" fmla="*/ 54 w 81"/>
                <a:gd name="T23" fmla="*/ 54 h 60"/>
                <a:gd name="T24" fmla="*/ 52 w 81"/>
                <a:gd name="T25" fmla="*/ 53 h 60"/>
                <a:gd name="T26" fmla="*/ 59 w 81"/>
                <a:gd name="T27" fmla="*/ 50 h 60"/>
                <a:gd name="T28" fmla="*/ 78 w 81"/>
                <a:gd name="T29" fmla="*/ 25 h 60"/>
                <a:gd name="T30" fmla="*/ 65 w 81"/>
                <a:gd name="T31" fmla="*/ 11 h 60"/>
                <a:gd name="T32" fmla="*/ 29 w 81"/>
                <a:gd name="T33" fmla="*/ 59 h 60"/>
                <a:gd name="T34" fmla="*/ 1 w 81"/>
                <a:gd name="T35" fmla="*/ 31 h 60"/>
                <a:gd name="T36" fmla="*/ 5 w 81"/>
                <a:gd name="T37" fmla="*/ 9 h 60"/>
                <a:gd name="T38" fmla="*/ 1 w 81"/>
                <a:gd name="T39" fmla="*/ 4 h 60"/>
                <a:gd name="T40" fmla="*/ 2 w 81"/>
                <a:gd name="T41" fmla="*/ 3 h 60"/>
                <a:gd name="T42" fmla="*/ 33 w 81"/>
                <a:gd name="T43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844CE0E3-BBAF-422E-8FBE-C8822658100C}"/>
                </a:ext>
              </a:extLst>
            </p:cNvPr>
            <p:cNvSpPr/>
            <p:nvPr/>
          </p:nvSpPr>
          <p:spPr bwMode="auto">
            <a:xfrm>
              <a:off x="6804773" y="2526257"/>
              <a:ext cx="552634" cy="313735"/>
            </a:xfrm>
            <a:custGeom>
              <a:avLst/>
              <a:gdLst>
                <a:gd name="T0" fmla="*/ 71 w 81"/>
                <a:gd name="T1" fmla="*/ 19 h 46"/>
                <a:gd name="T2" fmla="*/ 80 w 81"/>
                <a:gd name="T3" fmla="*/ 10 h 46"/>
                <a:gd name="T4" fmla="*/ 81 w 81"/>
                <a:gd name="T5" fmla="*/ 13 h 46"/>
                <a:gd name="T6" fmla="*/ 79 w 81"/>
                <a:gd name="T7" fmla="*/ 28 h 46"/>
                <a:gd name="T8" fmla="*/ 77 w 81"/>
                <a:gd name="T9" fmla="*/ 44 h 46"/>
                <a:gd name="T10" fmla="*/ 75 w 81"/>
                <a:gd name="T11" fmla="*/ 46 h 46"/>
                <a:gd name="T12" fmla="*/ 69 w 81"/>
                <a:gd name="T13" fmla="*/ 35 h 46"/>
                <a:gd name="T14" fmla="*/ 11 w 81"/>
                <a:gd name="T15" fmla="*/ 27 h 46"/>
                <a:gd name="T16" fmla="*/ 2 w 81"/>
                <a:gd name="T17" fmla="*/ 36 h 46"/>
                <a:gd name="T18" fmla="*/ 1 w 81"/>
                <a:gd name="T19" fmla="*/ 34 h 46"/>
                <a:gd name="T20" fmla="*/ 3 w 81"/>
                <a:gd name="T21" fmla="*/ 18 h 46"/>
                <a:gd name="T22" fmla="*/ 5 w 81"/>
                <a:gd name="T23" fmla="*/ 2 h 46"/>
                <a:gd name="T24" fmla="*/ 7 w 81"/>
                <a:gd name="T25" fmla="*/ 0 h 46"/>
                <a:gd name="T26" fmla="*/ 13 w 81"/>
                <a:gd name="T27" fmla="*/ 11 h 46"/>
                <a:gd name="T28" fmla="*/ 71 w 81"/>
                <a:gd name="T29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10731161-4C44-48C2-A097-859F16F49899}"/>
                </a:ext>
              </a:extLst>
            </p:cNvPr>
            <p:cNvSpPr/>
            <p:nvPr/>
          </p:nvSpPr>
          <p:spPr bwMode="auto">
            <a:xfrm>
              <a:off x="6686763" y="2934976"/>
              <a:ext cx="615957" cy="497945"/>
            </a:xfrm>
            <a:custGeom>
              <a:avLst/>
              <a:gdLst>
                <a:gd name="T0" fmla="*/ 79 w 90"/>
                <a:gd name="T1" fmla="*/ 34 h 73"/>
                <a:gd name="T2" fmla="*/ 65 w 90"/>
                <a:gd name="T3" fmla="*/ 2 h 73"/>
                <a:gd name="T4" fmla="*/ 66 w 90"/>
                <a:gd name="T5" fmla="*/ 2 h 73"/>
                <a:gd name="T6" fmla="*/ 70 w 90"/>
                <a:gd name="T7" fmla="*/ 3 h 73"/>
                <a:gd name="T8" fmla="*/ 88 w 90"/>
                <a:gd name="T9" fmla="*/ 14 h 73"/>
                <a:gd name="T10" fmla="*/ 90 w 90"/>
                <a:gd name="T11" fmla="*/ 15 h 73"/>
                <a:gd name="T12" fmla="*/ 88 w 90"/>
                <a:gd name="T13" fmla="*/ 17 h 73"/>
                <a:gd name="T14" fmla="*/ 87 w 90"/>
                <a:gd name="T15" fmla="*/ 19 h 73"/>
                <a:gd name="T16" fmla="*/ 70 w 90"/>
                <a:gd name="T17" fmla="*/ 67 h 73"/>
                <a:gd name="T18" fmla="*/ 70 w 90"/>
                <a:gd name="T19" fmla="*/ 70 h 73"/>
                <a:gd name="T20" fmla="*/ 71 w 90"/>
                <a:gd name="T21" fmla="*/ 72 h 73"/>
                <a:gd name="T22" fmla="*/ 68 w 90"/>
                <a:gd name="T23" fmla="*/ 73 h 73"/>
                <a:gd name="T24" fmla="*/ 47 w 90"/>
                <a:gd name="T25" fmla="*/ 69 h 73"/>
                <a:gd name="T26" fmla="*/ 43 w 90"/>
                <a:gd name="T27" fmla="*/ 69 h 73"/>
                <a:gd name="T28" fmla="*/ 43 w 90"/>
                <a:gd name="T29" fmla="*/ 67 h 73"/>
                <a:gd name="T30" fmla="*/ 73 w 90"/>
                <a:gd name="T31" fmla="*/ 50 h 73"/>
                <a:gd name="T32" fmla="*/ 14 w 90"/>
                <a:gd name="T33" fmla="*/ 30 h 73"/>
                <a:gd name="T34" fmla="*/ 3 w 90"/>
                <a:gd name="T35" fmla="*/ 36 h 73"/>
                <a:gd name="T36" fmla="*/ 1 w 90"/>
                <a:gd name="T37" fmla="*/ 37 h 73"/>
                <a:gd name="T38" fmla="*/ 0 w 90"/>
                <a:gd name="T39" fmla="*/ 35 h 73"/>
                <a:gd name="T40" fmla="*/ 6 w 90"/>
                <a:gd name="T41" fmla="*/ 19 h 73"/>
                <a:gd name="T42" fmla="*/ 11 w 90"/>
                <a:gd name="T43" fmla="*/ 2 h 73"/>
                <a:gd name="T44" fmla="*/ 13 w 90"/>
                <a:gd name="T45" fmla="*/ 1 h 73"/>
                <a:gd name="T46" fmla="*/ 14 w 90"/>
                <a:gd name="T47" fmla="*/ 3 h 73"/>
                <a:gd name="T48" fmla="*/ 19 w 90"/>
                <a:gd name="T49" fmla="*/ 14 h 73"/>
                <a:gd name="T50" fmla="*/ 79 w 90"/>
                <a:gd name="T51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A41130A-B4B9-48F6-9CF0-961C7AAA7529}"/>
                </a:ext>
              </a:extLst>
            </p:cNvPr>
            <p:cNvSpPr/>
            <p:nvPr/>
          </p:nvSpPr>
          <p:spPr bwMode="auto">
            <a:xfrm>
              <a:off x="6442107" y="3427167"/>
              <a:ext cx="641863" cy="598687"/>
            </a:xfrm>
            <a:custGeom>
              <a:avLst/>
              <a:gdLst>
                <a:gd name="T0" fmla="*/ 38 w 94"/>
                <a:gd name="T1" fmla="*/ 42 h 88"/>
                <a:gd name="T2" fmla="*/ 47 w 94"/>
                <a:gd name="T3" fmla="*/ 57 h 88"/>
                <a:gd name="T4" fmla="*/ 56 w 94"/>
                <a:gd name="T5" fmla="*/ 68 h 88"/>
                <a:gd name="T6" fmla="*/ 67 w 94"/>
                <a:gd name="T7" fmla="*/ 66 h 88"/>
                <a:gd name="T8" fmla="*/ 67 w 94"/>
                <a:gd name="T9" fmla="*/ 69 h 88"/>
                <a:gd name="T10" fmla="*/ 61 w 94"/>
                <a:gd name="T11" fmla="*/ 78 h 88"/>
                <a:gd name="T12" fmla="*/ 55 w 94"/>
                <a:gd name="T13" fmla="*/ 87 h 88"/>
                <a:gd name="T14" fmla="*/ 54 w 94"/>
                <a:gd name="T15" fmla="*/ 88 h 88"/>
                <a:gd name="T16" fmla="*/ 48 w 94"/>
                <a:gd name="T17" fmla="*/ 65 h 88"/>
                <a:gd name="T18" fmla="*/ 36 w 94"/>
                <a:gd name="T19" fmla="*/ 42 h 88"/>
                <a:gd name="T20" fmla="*/ 13 w 94"/>
                <a:gd name="T21" fmla="*/ 27 h 88"/>
                <a:gd name="T22" fmla="*/ 1 w 94"/>
                <a:gd name="T23" fmla="*/ 31 h 88"/>
                <a:gd name="T24" fmla="*/ 1 w 94"/>
                <a:gd name="T25" fmla="*/ 29 h 88"/>
                <a:gd name="T26" fmla="*/ 9 w 94"/>
                <a:gd name="T27" fmla="*/ 16 h 88"/>
                <a:gd name="T28" fmla="*/ 17 w 94"/>
                <a:gd name="T29" fmla="*/ 2 h 88"/>
                <a:gd name="T30" fmla="*/ 20 w 94"/>
                <a:gd name="T31" fmla="*/ 1 h 88"/>
                <a:gd name="T32" fmla="*/ 21 w 94"/>
                <a:gd name="T33" fmla="*/ 13 h 88"/>
                <a:gd name="T34" fmla="*/ 43 w 94"/>
                <a:gd name="T35" fmla="*/ 27 h 88"/>
                <a:gd name="T36" fmla="*/ 80 w 94"/>
                <a:gd name="T37" fmla="*/ 29 h 88"/>
                <a:gd name="T38" fmla="*/ 93 w 94"/>
                <a:gd name="T39" fmla="*/ 24 h 88"/>
                <a:gd name="T40" fmla="*/ 93 w 94"/>
                <a:gd name="T41" fmla="*/ 26 h 88"/>
                <a:gd name="T42" fmla="*/ 85 w 94"/>
                <a:gd name="T43" fmla="*/ 39 h 88"/>
                <a:gd name="T44" fmla="*/ 77 w 94"/>
                <a:gd name="T45" fmla="*/ 53 h 88"/>
                <a:gd name="T46" fmla="*/ 74 w 94"/>
                <a:gd name="T47" fmla="*/ 54 h 88"/>
                <a:gd name="T48" fmla="*/ 73 w 94"/>
                <a:gd name="T49" fmla="*/ 45 h 88"/>
                <a:gd name="T50" fmla="*/ 67 w 94"/>
                <a:gd name="T51" fmla="*/ 44 h 88"/>
                <a:gd name="T52" fmla="*/ 38 w 94"/>
                <a:gd name="T53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5C8AA071-4FD2-433D-8A54-198B893B653F}"/>
                </a:ext>
              </a:extLst>
            </p:cNvPr>
            <p:cNvSpPr/>
            <p:nvPr/>
          </p:nvSpPr>
          <p:spPr bwMode="auto">
            <a:xfrm>
              <a:off x="2205242" y="3458828"/>
              <a:ext cx="627471" cy="546878"/>
            </a:xfrm>
            <a:custGeom>
              <a:avLst/>
              <a:gdLst>
                <a:gd name="T0" fmla="*/ 66 w 92"/>
                <a:gd name="T1" fmla="*/ 60 h 80"/>
                <a:gd name="T2" fmla="*/ 64 w 92"/>
                <a:gd name="T3" fmla="*/ 60 h 80"/>
                <a:gd name="T4" fmla="*/ 66 w 92"/>
                <a:gd name="T5" fmla="*/ 57 h 80"/>
                <a:gd name="T6" fmla="*/ 76 w 92"/>
                <a:gd name="T7" fmla="*/ 20 h 80"/>
                <a:gd name="T8" fmla="*/ 54 w 92"/>
                <a:gd name="T9" fmla="*/ 13 h 80"/>
                <a:gd name="T10" fmla="*/ 46 w 92"/>
                <a:gd name="T11" fmla="*/ 73 h 80"/>
                <a:gd name="T12" fmla="*/ 13 w 92"/>
                <a:gd name="T13" fmla="*/ 65 h 80"/>
                <a:gd name="T14" fmla="*/ 6 w 92"/>
                <a:gd name="T15" fmla="*/ 46 h 80"/>
                <a:gd name="T16" fmla="*/ 0 w 92"/>
                <a:gd name="T17" fmla="*/ 44 h 80"/>
                <a:gd name="T18" fmla="*/ 1 w 92"/>
                <a:gd name="T19" fmla="*/ 42 h 80"/>
                <a:gd name="T20" fmla="*/ 18 w 92"/>
                <a:gd name="T21" fmla="*/ 28 h 80"/>
                <a:gd name="T22" fmla="*/ 21 w 92"/>
                <a:gd name="T23" fmla="*/ 26 h 80"/>
                <a:gd name="T24" fmla="*/ 22 w 92"/>
                <a:gd name="T25" fmla="*/ 26 h 80"/>
                <a:gd name="T26" fmla="*/ 18 w 92"/>
                <a:gd name="T27" fmla="*/ 33 h 80"/>
                <a:gd name="T28" fmla="*/ 15 w 92"/>
                <a:gd name="T29" fmla="*/ 63 h 80"/>
                <a:gd name="T30" fmla="*/ 33 w 92"/>
                <a:gd name="T31" fmla="*/ 69 h 80"/>
                <a:gd name="T32" fmla="*/ 40 w 92"/>
                <a:gd name="T33" fmla="*/ 9 h 80"/>
                <a:gd name="T34" fmla="*/ 78 w 92"/>
                <a:gd name="T35" fmla="*/ 19 h 80"/>
                <a:gd name="T36" fmla="*/ 86 w 92"/>
                <a:gd name="T37" fmla="*/ 39 h 80"/>
                <a:gd name="T38" fmla="*/ 92 w 92"/>
                <a:gd name="T39" fmla="*/ 42 h 80"/>
                <a:gd name="T40" fmla="*/ 92 w 92"/>
                <a:gd name="T41" fmla="*/ 43 h 80"/>
                <a:gd name="T42" fmla="*/ 66 w 92"/>
                <a:gd name="T43" fmla="*/ 6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79D2E31-EA93-41D8-A80B-C65116C96DBF}"/>
                </a:ext>
              </a:extLst>
            </p:cNvPr>
            <p:cNvSpPr/>
            <p:nvPr/>
          </p:nvSpPr>
          <p:spPr bwMode="auto">
            <a:xfrm>
              <a:off x="1882872" y="2799697"/>
              <a:ext cx="676402" cy="693670"/>
            </a:xfrm>
            <a:custGeom>
              <a:avLst/>
              <a:gdLst>
                <a:gd name="T0" fmla="*/ 32 w 99"/>
                <a:gd name="T1" fmla="*/ 90 h 102"/>
                <a:gd name="T2" fmla="*/ 27 w 99"/>
                <a:gd name="T3" fmla="*/ 102 h 102"/>
                <a:gd name="T4" fmla="*/ 25 w 99"/>
                <a:gd name="T5" fmla="*/ 101 h 102"/>
                <a:gd name="T6" fmla="*/ 20 w 99"/>
                <a:gd name="T7" fmla="*/ 86 h 102"/>
                <a:gd name="T8" fmla="*/ 15 w 99"/>
                <a:gd name="T9" fmla="*/ 71 h 102"/>
                <a:gd name="T10" fmla="*/ 16 w 99"/>
                <a:gd name="T11" fmla="*/ 68 h 102"/>
                <a:gd name="T12" fmla="*/ 26 w 99"/>
                <a:gd name="T13" fmla="*/ 75 h 102"/>
                <a:gd name="T14" fmla="*/ 51 w 99"/>
                <a:gd name="T15" fmla="*/ 67 h 102"/>
                <a:gd name="T16" fmla="*/ 42 w 99"/>
                <a:gd name="T17" fmla="*/ 38 h 102"/>
                <a:gd name="T18" fmla="*/ 17 w 99"/>
                <a:gd name="T19" fmla="*/ 47 h 102"/>
                <a:gd name="T20" fmla="*/ 13 w 99"/>
                <a:gd name="T21" fmla="*/ 58 h 102"/>
                <a:gd name="T22" fmla="*/ 10 w 99"/>
                <a:gd name="T23" fmla="*/ 57 h 102"/>
                <a:gd name="T24" fmla="*/ 6 w 99"/>
                <a:gd name="T25" fmla="*/ 42 h 102"/>
                <a:gd name="T26" fmla="*/ 0 w 99"/>
                <a:gd name="T27" fmla="*/ 27 h 102"/>
                <a:gd name="T28" fmla="*/ 1 w 99"/>
                <a:gd name="T29" fmla="*/ 24 h 102"/>
                <a:gd name="T30" fmla="*/ 12 w 99"/>
                <a:gd name="T31" fmla="*/ 31 h 102"/>
                <a:gd name="T32" fmla="*/ 67 w 99"/>
                <a:gd name="T33" fmla="*/ 12 h 102"/>
                <a:gd name="T34" fmla="*/ 71 w 99"/>
                <a:gd name="T35" fmla="*/ 1 h 102"/>
                <a:gd name="T36" fmla="*/ 74 w 99"/>
                <a:gd name="T37" fmla="*/ 2 h 102"/>
                <a:gd name="T38" fmla="*/ 78 w 99"/>
                <a:gd name="T39" fmla="*/ 17 h 102"/>
                <a:gd name="T40" fmla="*/ 84 w 99"/>
                <a:gd name="T41" fmla="*/ 32 h 102"/>
                <a:gd name="T42" fmla="*/ 83 w 99"/>
                <a:gd name="T43" fmla="*/ 35 h 102"/>
                <a:gd name="T44" fmla="*/ 72 w 99"/>
                <a:gd name="T45" fmla="*/ 28 h 102"/>
                <a:gd name="T46" fmla="*/ 44 w 99"/>
                <a:gd name="T47" fmla="*/ 38 h 102"/>
                <a:gd name="T48" fmla="*/ 54 w 99"/>
                <a:gd name="T49" fmla="*/ 66 h 102"/>
                <a:gd name="T50" fmla="*/ 82 w 99"/>
                <a:gd name="T51" fmla="*/ 56 h 102"/>
                <a:gd name="T52" fmla="*/ 86 w 99"/>
                <a:gd name="T53" fmla="*/ 44 h 102"/>
                <a:gd name="T54" fmla="*/ 88 w 99"/>
                <a:gd name="T55" fmla="*/ 46 h 102"/>
                <a:gd name="T56" fmla="*/ 93 w 99"/>
                <a:gd name="T57" fmla="*/ 61 h 102"/>
                <a:gd name="T58" fmla="*/ 98 w 99"/>
                <a:gd name="T59" fmla="*/ 76 h 102"/>
                <a:gd name="T60" fmla="*/ 98 w 99"/>
                <a:gd name="T61" fmla="*/ 79 h 102"/>
                <a:gd name="T62" fmla="*/ 87 w 99"/>
                <a:gd name="T63" fmla="*/ 72 h 102"/>
                <a:gd name="T64" fmla="*/ 32 w 99"/>
                <a:gd name="T65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94174C4C-87BC-47F1-8507-114A21388E5B}"/>
                </a:ext>
              </a:extLst>
            </p:cNvPr>
            <p:cNvSpPr/>
            <p:nvPr/>
          </p:nvSpPr>
          <p:spPr bwMode="auto">
            <a:xfrm>
              <a:off x="1822429" y="2238426"/>
              <a:ext cx="546878" cy="483555"/>
            </a:xfrm>
            <a:custGeom>
              <a:avLst/>
              <a:gdLst>
                <a:gd name="T0" fmla="*/ 12 w 80"/>
                <a:gd name="T1" fmla="*/ 61 h 71"/>
                <a:gd name="T2" fmla="*/ 4 w 80"/>
                <a:gd name="T3" fmla="*/ 71 h 71"/>
                <a:gd name="T4" fmla="*/ 3 w 80"/>
                <a:gd name="T5" fmla="*/ 69 h 71"/>
                <a:gd name="T6" fmla="*/ 2 w 80"/>
                <a:gd name="T7" fmla="*/ 53 h 71"/>
                <a:gd name="T8" fmla="*/ 0 w 80"/>
                <a:gd name="T9" fmla="*/ 12 h 71"/>
                <a:gd name="T10" fmla="*/ 21 w 80"/>
                <a:gd name="T11" fmla="*/ 6 h 71"/>
                <a:gd name="T12" fmla="*/ 24 w 80"/>
                <a:gd name="T13" fmla="*/ 5 h 71"/>
                <a:gd name="T14" fmla="*/ 25 w 80"/>
                <a:gd name="T15" fmla="*/ 6 h 71"/>
                <a:gd name="T16" fmla="*/ 16 w 80"/>
                <a:gd name="T17" fmla="*/ 12 h 71"/>
                <a:gd name="T18" fmla="*/ 4 w 80"/>
                <a:gd name="T19" fmla="*/ 39 h 71"/>
                <a:gd name="T20" fmla="*/ 4 w 80"/>
                <a:gd name="T21" fmla="*/ 45 h 71"/>
                <a:gd name="T22" fmla="*/ 37 w 80"/>
                <a:gd name="T23" fmla="*/ 43 h 71"/>
                <a:gd name="T24" fmla="*/ 37 w 80"/>
                <a:gd name="T25" fmla="*/ 40 h 71"/>
                <a:gd name="T26" fmla="*/ 22 w 80"/>
                <a:gd name="T27" fmla="*/ 27 h 71"/>
                <a:gd name="T28" fmla="*/ 19 w 80"/>
                <a:gd name="T29" fmla="*/ 25 h 71"/>
                <a:gd name="T30" fmla="*/ 21 w 80"/>
                <a:gd name="T31" fmla="*/ 24 h 71"/>
                <a:gd name="T32" fmla="*/ 55 w 80"/>
                <a:gd name="T33" fmla="*/ 22 h 71"/>
                <a:gd name="T34" fmla="*/ 57 w 80"/>
                <a:gd name="T35" fmla="*/ 24 h 71"/>
                <a:gd name="T36" fmla="*/ 54 w 80"/>
                <a:gd name="T37" fmla="*/ 25 h 71"/>
                <a:gd name="T38" fmla="*/ 39 w 80"/>
                <a:gd name="T39" fmla="*/ 40 h 71"/>
                <a:gd name="T40" fmla="*/ 40 w 80"/>
                <a:gd name="T41" fmla="*/ 43 h 71"/>
                <a:gd name="T42" fmla="*/ 68 w 80"/>
                <a:gd name="T43" fmla="*/ 42 h 71"/>
                <a:gd name="T44" fmla="*/ 76 w 80"/>
                <a:gd name="T45" fmla="*/ 32 h 71"/>
                <a:gd name="T46" fmla="*/ 50 w 80"/>
                <a:gd name="T47" fmla="*/ 2 h 71"/>
                <a:gd name="T48" fmla="*/ 47 w 80"/>
                <a:gd name="T49" fmla="*/ 1 h 71"/>
                <a:gd name="T50" fmla="*/ 48 w 80"/>
                <a:gd name="T51" fmla="*/ 0 h 71"/>
                <a:gd name="T52" fmla="*/ 52 w 80"/>
                <a:gd name="T53" fmla="*/ 0 h 71"/>
                <a:gd name="T54" fmla="*/ 77 w 80"/>
                <a:gd name="T55" fmla="*/ 4 h 71"/>
                <a:gd name="T56" fmla="*/ 79 w 80"/>
                <a:gd name="T57" fmla="*/ 49 h 71"/>
                <a:gd name="T58" fmla="*/ 80 w 80"/>
                <a:gd name="T59" fmla="*/ 65 h 71"/>
                <a:gd name="T60" fmla="*/ 78 w 80"/>
                <a:gd name="T61" fmla="*/ 67 h 71"/>
                <a:gd name="T62" fmla="*/ 70 w 80"/>
                <a:gd name="T63" fmla="*/ 58 h 71"/>
                <a:gd name="T64" fmla="*/ 12 w 80"/>
                <a:gd name="T65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794A2F08-6359-470F-8CB0-93EACF149757}"/>
                </a:ext>
              </a:extLst>
            </p:cNvPr>
            <p:cNvSpPr/>
            <p:nvPr/>
          </p:nvSpPr>
          <p:spPr bwMode="auto">
            <a:xfrm>
              <a:off x="1831063" y="1481433"/>
              <a:ext cx="633227" cy="662010"/>
            </a:xfrm>
            <a:custGeom>
              <a:avLst/>
              <a:gdLst>
                <a:gd name="T0" fmla="*/ 62 w 93"/>
                <a:gd name="T1" fmla="*/ 78 h 97"/>
                <a:gd name="T2" fmla="*/ 77 w 93"/>
                <a:gd name="T3" fmla="*/ 74 h 97"/>
                <a:gd name="T4" fmla="*/ 81 w 93"/>
                <a:gd name="T5" fmla="*/ 69 h 97"/>
                <a:gd name="T6" fmla="*/ 81 w 93"/>
                <a:gd name="T7" fmla="*/ 70 h 97"/>
                <a:gd name="T8" fmla="*/ 79 w 93"/>
                <a:gd name="T9" fmla="*/ 83 h 97"/>
                <a:gd name="T10" fmla="*/ 76 w 93"/>
                <a:gd name="T11" fmla="*/ 96 h 97"/>
                <a:gd name="T12" fmla="*/ 74 w 93"/>
                <a:gd name="T13" fmla="*/ 97 h 97"/>
                <a:gd name="T14" fmla="*/ 74 w 93"/>
                <a:gd name="T15" fmla="*/ 90 h 97"/>
                <a:gd name="T16" fmla="*/ 61 w 93"/>
                <a:gd name="T17" fmla="*/ 80 h 97"/>
                <a:gd name="T18" fmla="*/ 13 w 93"/>
                <a:gd name="T19" fmla="*/ 70 h 97"/>
                <a:gd name="T20" fmla="*/ 3 w 93"/>
                <a:gd name="T21" fmla="*/ 79 h 97"/>
                <a:gd name="T22" fmla="*/ 1 w 93"/>
                <a:gd name="T23" fmla="*/ 81 h 97"/>
                <a:gd name="T24" fmla="*/ 1 w 93"/>
                <a:gd name="T25" fmla="*/ 79 h 97"/>
                <a:gd name="T26" fmla="*/ 3 w 93"/>
                <a:gd name="T27" fmla="*/ 67 h 97"/>
                <a:gd name="T28" fmla="*/ 6 w 93"/>
                <a:gd name="T29" fmla="*/ 55 h 97"/>
                <a:gd name="T30" fmla="*/ 64 w 93"/>
                <a:gd name="T31" fmla="*/ 26 h 97"/>
                <a:gd name="T32" fmla="*/ 65 w 93"/>
                <a:gd name="T33" fmla="*/ 26 h 97"/>
                <a:gd name="T34" fmla="*/ 32 w 93"/>
                <a:gd name="T35" fmla="*/ 19 h 97"/>
                <a:gd name="T36" fmla="*/ 16 w 93"/>
                <a:gd name="T37" fmla="*/ 23 h 97"/>
                <a:gd name="T38" fmla="*/ 13 w 93"/>
                <a:gd name="T39" fmla="*/ 28 h 97"/>
                <a:gd name="T40" fmla="*/ 12 w 93"/>
                <a:gd name="T41" fmla="*/ 26 h 97"/>
                <a:gd name="T42" fmla="*/ 15 w 93"/>
                <a:gd name="T43" fmla="*/ 14 h 97"/>
                <a:gd name="T44" fmla="*/ 18 w 93"/>
                <a:gd name="T45" fmla="*/ 1 h 97"/>
                <a:gd name="T46" fmla="*/ 19 w 93"/>
                <a:gd name="T47" fmla="*/ 0 h 97"/>
                <a:gd name="T48" fmla="*/ 20 w 93"/>
                <a:gd name="T49" fmla="*/ 6 h 97"/>
                <a:gd name="T50" fmla="*/ 32 w 93"/>
                <a:gd name="T51" fmla="*/ 16 h 97"/>
                <a:gd name="T52" fmla="*/ 89 w 93"/>
                <a:gd name="T53" fmla="*/ 29 h 97"/>
                <a:gd name="T54" fmla="*/ 93 w 93"/>
                <a:gd name="T55" fmla="*/ 31 h 97"/>
                <a:gd name="T56" fmla="*/ 90 w 93"/>
                <a:gd name="T57" fmla="*/ 33 h 97"/>
                <a:gd name="T58" fmla="*/ 17 w 93"/>
                <a:gd name="T59" fmla="*/ 68 h 97"/>
                <a:gd name="T60" fmla="*/ 17 w 93"/>
                <a:gd name="T61" fmla="*/ 68 h 97"/>
                <a:gd name="T62" fmla="*/ 62 w 93"/>
                <a:gd name="T63" fmla="*/ 7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D6E3E56-F117-494B-BDF7-B497732A6012}"/>
                </a:ext>
              </a:extLst>
            </p:cNvPr>
            <p:cNvSpPr/>
            <p:nvPr/>
          </p:nvSpPr>
          <p:spPr bwMode="auto">
            <a:xfrm>
              <a:off x="2026788" y="992122"/>
              <a:ext cx="607323" cy="604444"/>
            </a:xfrm>
            <a:custGeom>
              <a:avLst/>
              <a:gdLst>
                <a:gd name="T0" fmla="*/ 75 w 89"/>
                <a:gd name="T1" fmla="*/ 62 h 89"/>
                <a:gd name="T2" fmla="*/ 74 w 89"/>
                <a:gd name="T3" fmla="*/ 33 h 89"/>
                <a:gd name="T4" fmla="*/ 64 w 89"/>
                <a:gd name="T5" fmla="*/ 21 h 89"/>
                <a:gd name="T6" fmla="*/ 66 w 89"/>
                <a:gd name="T7" fmla="*/ 21 h 89"/>
                <a:gd name="T8" fmla="*/ 70 w 89"/>
                <a:gd name="T9" fmla="*/ 23 h 89"/>
                <a:gd name="T10" fmla="*/ 89 w 89"/>
                <a:gd name="T11" fmla="*/ 38 h 89"/>
                <a:gd name="T12" fmla="*/ 77 w 89"/>
                <a:gd name="T13" fmla="*/ 62 h 89"/>
                <a:gd name="T14" fmla="*/ 66 w 89"/>
                <a:gd name="T15" fmla="*/ 88 h 89"/>
                <a:gd name="T16" fmla="*/ 64 w 89"/>
                <a:gd name="T17" fmla="*/ 89 h 89"/>
                <a:gd name="T18" fmla="*/ 62 w 89"/>
                <a:gd name="T19" fmla="*/ 86 h 89"/>
                <a:gd name="T20" fmla="*/ 16 w 89"/>
                <a:gd name="T21" fmla="*/ 18 h 89"/>
                <a:gd name="T22" fmla="*/ 13 w 89"/>
                <a:gd name="T23" fmla="*/ 24 h 89"/>
                <a:gd name="T24" fmla="*/ 14 w 89"/>
                <a:gd name="T25" fmla="*/ 53 h 89"/>
                <a:gd name="T26" fmla="*/ 21 w 89"/>
                <a:gd name="T27" fmla="*/ 62 h 89"/>
                <a:gd name="T28" fmla="*/ 19 w 89"/>
                <a:gd name="T29" fmla="*/ 63 h 89"/>
                <a:gd name="T30" fmla="*/ 17 w 89"/>
                <a:gd name="T31" fmla="*/ 61 h 89"/>
                <a:gd name="T32" fmla="*/ 0 w 89"/>
                <a:gd name="T33" fmla="*/ 47 h 89"/>
                <a:gd name="T34" fmla="*/ 11 w 89"/>
                <a:gd name="T35" fmla="*/ 24 h 89"/>
                <a:gd name="T36" fmla="*/ 21 w 89"/>
                <a:gd name="T37" fmla="*/ 1 h 89"/>
                <a:gd name="T38" fmla="*/ 23 w 89"/>
                <a:gd name="T39" fmla="*/ 0 h 89"/>
                <a:gd name="T40" fmla="*/ 25 w 89"/>
                <a:gd name="T41" fmla="*/ 3 h 89"/>
                <a:gd name="T42" fmla="*/ 71 w 89"/>
                <a:gd name="T43" fmla="*/ 70 h 89"/>
                <a:gd name="T44" fmla="*/ 75 w 89"/>
                <a:gd name="T45" fmla="*/ 6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0209521F-E3F4-4835-AB60-1F004FA175EB}"/>
                </a:ext>
              </a:extLst>
            </p:cNvPr>
            <p:cNvSpPr/>
            <p:nvPr/>
          </p:nvSpPr>
          <p:spPr bwMode="auto">
            <a:xfrm>
              <a:off x="2259931" y="404947"/>
              <a:ext cx="756995" cy="762750"/>
            </a:xfrm>
            <a:custGeom>
              <a:avLst/>
              <a:gdLst>
                <a:gd name="T0" fmla="*/ 13 w 111"/>
                <a:gd name="T1" fmla="*/ 62 h 112"/>
                <a:gd name="T2" fmla="*/ 1 w 111"/>
                <a:gd name="T3" fmla="*/ 65 h 112"/>
                <a:gd name="T4" fmla="*/ 2 w 111"/>
                <a:gd name="T5" fmla="*/ 62 h 112"/>
                <a:gd name="T6" fmla="*/ 12 w 111"/>
                <a:gd name="T7" fmla="*/ 50 h 112"/>
                <a:gd name="T8" fmla="*/ 21 w 111"/>
                <a:gd name="T9" fmla="*/ 37 h 112"/>
                <a:gd name="T10" fmla="*/ 24 w 111"/>
                <a:gd name="T11" fmla="*/ 36 h 112"/>
                <a:gd name="T12" fmla="*/ 24 w 111"/>
                <a:gd name="T13" fmla="*/ 49 h 112"/>
                <a:gd name="T14" fmla="*/ 44 w 111"/>
                <a:gd name="T15" fmla="*/ 65 h 112"/>
                <a:gd name="T16" fmla="*/ 63 w 111"/>
                <a:gd name="T17" fmla="*/ 42 h 112"/>
                <a:gd name="T18" fmla="*/ 42 w 111"/>
                <a:gd name="T19" fmla="*/ 26 h 112"/>
                <a:gd name="T20" fmla="*/ 30 w 111"/>
                <a:gd name="T21" fmla="*/ 29 h 112"/>
                <a:gd name="T22" fmla="*/ 30 w 111"/>
                <a:gd name="T23" fmla="*/ 26 h 112"/>
                <a:gd name="T24" fmla="*/ 40 w 111"/>
                <a:gd name="T25" fmla="*/ 14 h 112"/>
                <a:gd name="T26" fmla="*/ 50 w 111"/>
                <a:gd name="T27" fmla="*/ 1 h 112"/>
                <a:gd name="T28" fmla="*/ 53 w 111"/>
                <a:gd name="T29" fmla="*/ 0 h 112"/>
                <a:gd name="T30" fmla="*/ 53 w 111"/>
                <a:gd name="T31" fmla="*/ 13 h 112"/>
                <a:gd name="T32" fmla="*/ 98 w 111"/>
                <a:gd name="T33" fmla="*/ 50 h 112"/>
                <a:gd name="T34" fmla="*/ 111 w 111"/>
                <a:gd name="T35" fmla="*/ 47 h 112"/>
                <a:gd name="T36" fmla="*/ 110 w 111"/>
                <a:gd name="T37" fmla="*/ 50 h 112"/>
                <a:gd name="T38" fmla="*/ 100 w 111"/>
                <a:gd name="T39" fmla="*/ 62 h 112"/>
                <a:gd name="T40" fmla="*/ 91 w 111"/>
                <a:gd name="T41" fmla="*/ 74 h 112"/>
                <a:gd name="T42" fmla="*/ 88 w 111"/>
                <a:gd name="T43" fmla="*/ 75 h 112"/>
                <a:gd name="T44" fmla="*/ 88 w 111"/>
                <a:gd name="T45" fmla="*/ 62 h 112"/>
                <a:gd name="T46" fmla="*/ 65 w 111"/>
                <a:gd name="T47" fmla="*/ 44 h 112"/>
                <a:gd name="T48" fmla="*/ 46 w 111"/>
                <a:gd name="T49" fmla="*/ 67 h 112"/>
                <a:gd name="T50" fmla="*/ 69 w 111"/>
                <a:gd name="T51" fmla="*/ 86 h 112"/>
                <a:gd name="T52" fmla="*/ 82 w 111"/>
                <a:gd name="T53" fmla="*/ 83 h 112"/>
                <a:gd name="T54" fmla="*/ 81 w 111"/>
                <a:gd name="T55" fmla="*/ 86 h 112"/>
                <a:gd name="T56" fmla="*/ 71 w 111"/>
                <a:gd name="T57" fmla="*/ 98 h 112"/>
                <a:gd name="T58" fmla="*/ 62 w 111"/>
                <a:gd name="T59" fmla="*/ 110 h 112"/>
                <a:gd name="T60" fmla="*/ 59 w 111"/>
                <a:gd name="T61" fmla="*/ 111 h 112"/>
                <a:gd name="T62" fmla="*/ 59 w 111"/>
                <a:gd name="T63" fmla="*/ 98 h 112"/>
                <a:gd name="T64" fmla="*/ 13 w 111"/>
                <a:gd name="T65" fmla="*/ 6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5431880B-FE6C-49DD-97BF-2F8D2462D8D8}"/>
                </a:ext>
              </a:extLst>
            </p:cNvPr>
            <p:cNvSpPr/>
            <p:nvPr/>
          </p:nvSpPr>
          <p:spPr bwMode="auto">
            <a:xfrm>
              <a:off x="2798173" y="1985"/>
              <a:ext cx="656253" cy="662010"/>
            </a:xfrm>
            <a:custGeom>
              <a:avLst/>
              <a:gdLst>
                <a:gd name="T0" fmla="*/ 13 w 96"/>
                <a:gd name="T1" fmla="*/ 36 h 97"/>
                <a:gd name="T2" fmla="*/ 0 w 96"/>
                <a:gd name="T3" fmla="*/ 36 h 97"/>
                <a:gd name="T4" fmla="*/ 1 w 96"/>
                <a:gd name="T5" fmla="*/ 33 h 97"/>
                <a:gd name="T6" fmla="*/ 14 w 96"/>
                <a:gd name="T7" fmla="*/ 24 h 97"/>
                <a:gd name="T8" fmla="*/ 47 w 96"/>
                <a:gd name="T9" fmla="*/ 0 h 97"/>
                <a:gd name="T10" fmla="*/ 64 w 96"/>
                <a:gd name="T11" fmla="*/ 14 h 97"/>
                <a:gd name="T12" fmla="*/ 66 w 96"/>
                <a:gd name="T13" fmla="*/ 16 h 97"/>
                <a:gd name="T14" fmla="*/ 66 w 96"/>
                <a:gd name="T15" fmla="*/ 18 h 97"/>
                <a:gd name="T16" fmla="*/ 56 w 96"/>
                <a:gd name="T17" fmla="*/ 13 h 97"/>
                <a:gd name="T18" fmla="*/ 27 w 96"/>
                <a:gd name="T19" fmla="*/ 18 h 97"/>
                <a:gd name="T20" fmla="*/ 22 w 96"/>
                <a:gd name="T21" fmla="*/ 21 h 97"/>
                <a:gd name="T22" fmla="*/ 41 w 96"/>
                <a:gd name="T23" fmla="*/ 48 h 97"/>
                <a:gd name="T24" fmla="*/ 43 w 96"/>
                <a:gd name="T25" fmla="*/ 46 h 97"/>
                <a:gd name="T26" fmla="*/ 47 w 96"/>
                <a:gd name="T27" fmla="*/ 26 h 97"/>
                <a:gd name="T28" fmla="*/ 46 w 96"/>
                <a:gd name="T29" fmla="*/ 23 h 97"/>
                <a:gd name="T30" fmla="*/ 48 w 96"/>
                <a:gd name="T31" fmla="*/ 24 h 97"/>
                <a:gd name="T32" fmla="*/ 68 w 96"/>
                <a:gd name="T33" fmla="*/ 52 h 97"/>
                <a:gd name="T34" fmla="*/ 68 w 96"/>
                <a:gd name="T35" fmla="*/ 54 h 97"/>
                <a:gd name="T36" fmla="*/ 66 w 96"/>
                <a:gd name="T37" fmla="*/ 53 h 97"/>
                <a:gd name="T38" fmla="*/ 45 w 96"/>
                <a:gd name="T39" fmla="*/ 48 h 97"/>
                <a:gd name="T40" fmla="*/ 43 w 96"/>
                <a:gd name="T41" fmla="*/ 50 h 97"/>
                <a:gd name="T42" fmla="*/ 59 w 96"/>
                <a:gd name="T43" fmla="*/ 73 h 97"/>
                <a:gd name="T44" fmla="*/ 72 w 96"/>
                <a:gd name="T45" fmla="*/ 74 h 97"/>
                <a:gd name="T46" fmla="*/ 83 w 96"/>
                <a:gd name="T47" fmla="*/ 37 h 97"/>
                <a:gd name="T48" fmla="*/ 82 w 96"/>
                <a:gd name="T49" fmla="*/ 33 h 97"/>
                <a:gd name="T50" fmla="*/ 84 w 96"/>
                <a:gd name="T51" fmla="*/ 34 h 97"/>
                <a:gd name="T52" fmla="*/ 85 w 96"/>
                <a:gd name="T53" fmla="*/ 37 h 97"/>
                <a:gd name="T54" fmla="*/ 96 w 96"/>
                <a:gd name="T55" fmla="*/ 60 h 97"/>
                <a:gd name="T56" fmla="*/ 59 w 96"/>
                <a:gd name="T57" fmla="*/ 86 h 97"/>
                <a:gd name="T58" fmla="*/ 46 w 96"/>
                <a:gd name="T59" fmla="*/ 96 h 97"/>
                <a:gd name="T60" fmla="*/ 43 w 96"/>
                <a:gd name="T61" fmla="*/ 96 h 97"/>
                <a:gd name="T62" fmla="*/ 47 w 96"/>
                <a:gd name="T63" fmla="*/ 84 h 97"/>
                <a:gd name="T64" fmla="*/ 13 w 96"/>
                <a:gd name="T65" fmla="*/ 3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841D93A-1B47-447E-9200-2B61C1B62F29}"/>
                </a:ext>
              </a:extLst>
            </p:cNvPr>
            <p:cNvSpPr/>
            <p:nvPr/>
          </p:nvSpPr>
          <p:spPr bwMode="auto">
            <a:xfrm>
              <a:off x="3359443" y="-340535"/>
              <a:ext cx="633227" cy="690793"/>
            </a:xfrm>
            <a:custGeom>
              <a:avLst/>
              <a:gdLst>
                <a:gd name="T0" fmla="*/ 35 w 93"/>
                <a:gd name="T1" fmla="*/ 79 h 101"/>
                <a:gd name="T2" fmla="*/ 47 w 93"/>
                <a:gd name="T3" fmla="*/ 90 h 101"/>
                <a:gd name="T4" fmla="*/ 53 w 93"/>
                <a:gd name="T5" fmla="*/ 90 h 101"/>
                <a:gd name="T6" fmla="*/ 52 w 93"/>
                <a:gd name="T7" fmla="*/ 92 h 101"/>
                <a:gd name="T8" fmla="*/ 40 w 93"/>
                <a:gd name="T9" fmla="*/ 96 h 101"/>
                <a:gd name="T10" fmla="*/ 28 w 93"/>
                <a:gd name="T11" fmla="*/ 101 h 101"/>
                <a:gd name="T12" fmla="*/ 26 w 93"/>
                <a:gd name="T13" fmla="*/ 100 h 101"/>
                <a:gd name="T14" fmla="*/ 31 w 93"/>
                <a:gd name="T15" fmla="*/ 96 h 101"/>
                <a:gd name="T16" fmla="*/ 33 w 93"/>
                <a:gd name="T17" fmla="*/ 80 h 101"/>
                <a:gd name="T18" fmla="*/ 15 w 93"/>
                <a:gd name="T19" fmla="*/ 34 h 101"/>
                <a:gd name="T20" fmla="*/ 3 w 93"/>
                <a:gd name="T21" fmla="*/ 31 h 101"/>
                <a:gd name="T22" fmla="*/ 0 w 93"/>
                <a:gd name="T23" fmla="*/ 30 h 101"/>
                <a:gd name="T24" fmla="*/ 1 w 93"/>
                <a:gd name="T25" fmla="*/ 29 h 101"/>
                <a:gd name="T26" fmla="*/ 12 w 93"/>
                <a:gd name="T27" fmla="*/ 25 h 101"/>
                <a:gd name="T28" fmla="*/ 24 w 93"/>
                <a:gd name="T29" fmla="*/ 20 h 101"/>
                <a:gd name="T30" fmla="*/ 80 w 93"/>
                <a:gd name="T31" fmla="*/ 53 h 101"/>
                <a:gd name="T32" fmla="*/ 80 w 93"/>
                <a:gd name="T33" fmla="*/ 53 h 101"/>
                <a:gd name="T34" fmla="*/ 68 w 93"/>
                <a:gd name="T35" fmla="*/ 22 h 101"/>
                <a:gd name="T36" fmla="*/ 57 w 93"/>
                <a:gd name="T37" fmla="*/ 11 h 101"/>
                <a:gd name="T38" fmla="*/ 50 w 93"/>
                <a:gd name="T39" fmla="*/ 11 h 101"/>
                <a:gd name="T40" fmla="*/ 51 w 93"/>
                <a:gd name="T41" fmla="*/ 10 h 101"/>
                <a:gd name="T42" fmla="*/ 64 w 93"/>
                <a:gd name="T43" fmla="*/ 5 h 101"/>
                <a:gd name="T44" fmla="*/ 76 w 93"/>
                <a:gd name="T45" fmla="*/ 0 h 101"/>
                <a:gd name="T46" fmla="*/ 77 w 93"/>
                <a:gd name="T47" fmla="*/ 1 h 101"/>
                <a:gd name="T48" fmla="*/ 72 w 93"/>
                <a:gd name="T49" fmla="*/ 5 h 101"/>
                <a:gd name="T50" fmla="*/ 71 w 93"/>
                <a:gd name="T51" fmla="*/ 21 h 101"/>
                <a:gd name="T52" fmla="*/ 92 w 93"/>
                <a:gd name="T53" fmla="*/ 76 h 101"/>
                <a:gd name="T54" fmla="*/ 92 w 93"/>
                <a:gd name="T55" fmla="*/ 79 h 101"/>
                <a:gd name="T56" fmla="*/ 88 w 93"/>
                <a:gd name="T57" fmla="*/ 78 h 101"/>
                <a:gd name="T58" fmla="*/ 19 w 93"/>
                <a:gd name="T59" fmla="*/ 36 h 101"/>
                <a:gd name="T60" fmla="*/ 19 w 93"/>
                <a:gd name="T61" fmla="*/ 36 h 101"/>
                <a:gd name="T62" fmla="*/ 35 w 93"/>
                <a:gd name="T63" fmla="*/ 7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Oval 23">
              <a:extLst>
                <a:ext uri="{FF2B5EF4-FFF2-40B4-BE49-F238E27FC236}">
                  <a16:creationId xmlns:a16="http://schemas.microsoft.com/office/drawing/2014/main" id="{2EFB2D6A-8858-4655-AF93-D37CA8A52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449" y="4414425"/>
              <a:ext cx="143915" cy="143915"/>
            </a:xfrm>
            <a:prstGeom prst="ellipse">
              <a:avLst/>
            </a:pr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Oval 24">
              <a:extLst>
                <a:ext uri="{FF2B5EF4-FFF2-40B4-BE49-F238E27FC236}">
                  <a16:creationId xmlns:a16="http://schemas.microsoft.com/office/drawing/2014/main" id="{E8C9F17F-7C01-4BDC-BF8E-65AC8C66F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229" y="4414425"/>
              <a:ext cx="143915" cy="143915"/>
            </a:xfrm>
            <a:prstGeom prst="ellipse">
              <a:avLst/>
            </a:pr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ECFB4F91-6F3A-412E-99E8-651FBC545C2C}"/>
                </a:ext>
              </a:extLst>
            </p:cNvPr>
            <p:cNvSpPr/>
            <p:nvPr/>
          </p:nvSpPr>
          <p:spPr bwMode="auto">
            <a:xfrm>
              <a:off x="3549412" y="4454721"/>
              <a:ext cx="374180" cy="567025"/>
            </a:xfrm>
            <a:custGeom>
              <a:avLst/>
              <a:gdLst>
                <a:gd name="T0" fmla="*/ 34 w 55"/>
                <a:gd name="T1" fmla="*/ 67 h 83"/>
                <a:gd name="T2" fmla="*/ 41 w 55"/>
                <a:gd name="T3" fmla="*/ 77 h 83"/>
                <a:gd name="T4" fmla="*/ 47 w 55"/>
                <a:gd name="T5" fmla="*/ 82 h 83"/>
                <a:gd name="T6" fmla="*/ 45 w 55"/>
                <a:gd name="T7" fmla="*/ 82 h 83"/>
                <a:gd name="T8" fmla="*/ 23 w 55"/>
                <a:gd name="T9" fmla="*/ 75 h 83"/>
                <a:gd name="T10" fmla="*/ 1 w 55"/>
                <a:gd name="T11" fmla="*/ 68 h 83"/>
                <a:gd name="T12" fmla="*/ 0 w 55"/>
                <a:gd name="T13" fmla="*/ 66 h 83"/>
                <a:gd name="T14" fmla="*/ 8 w 55"/>
                <a:gd name="T15" fmla="*/ 67 h 83"/>
                <a:gd name="T16" fmla="*/ 19 w 55"/>
                <a:gd name="T17" fmla="*/ 62 h 83"/>
                <a:gd name="T18" fmla="*/ 36 w 55"/>
                <a:gd name="T19" fmla="*/ 12 h 83"/>
                <a:gd name="T20" fmla="*/ 34 w 55"/>
                <a:gd name="T21" fmla="*/ 8 h 83"/>
                <a:gd name="T22" fmla="*/ 20 w 55"/>
                <a:gd name="T23" fmla="*/ 4 h 83"/>
                <a:gd name="T24" fmla="*/ 18 w 55"/>
                <a:gd name="T25" fmla="*/ 2 h 83"/>
                <a:gd name="T26" fmla="*/ 30 w 55"/>
                <a:gd name="T27" fmla="*/ 4 h 83"/>
                <a:gd name="T28" fmla="*/ 54 w 55"/>
                <a:gd name="T29" fmla="*/ 3 h 83"/>
                <a:gd name="T30" fmla="*/ 55 w 55"/>
                <a:gd name="T31" fmla="*/ 6 h 83"/>
                <a:gd name="T32" fmla="*/ 34 w 55"/>
                <a:gd name="T33" fmla="*/ 6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6B63068A-066E-48D0-B6DF-4730CBBBE7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046" y="4543949"/>
              <a:ext cx="408719" cy="538242"/>
            </a:xfrm>
            <a:custGeom>
              <a:avLst/>
              <a:gdLst>
                <a:gd name="T0" fmla="*/ 32 w 60"/>
                <a:gd name="T1" fmla="*/ 2 h 79"/>
                <a:gd name="T2" fmla="*/ 58 w 60"/>
                <a:gd name="T3" fmla="*/ 39 h 79"/>
                <a:gd name="T4" fmla="*/ 8 w 60"/>
                <a:gd name="T5" fmla="*/ 79 h 79"/>
                <a:gd name="T6" fmla="*/ 7 w 60"/>
                <a:gd name="T7" fmla="*/ 78 h 79"/>
                <a:gd name="T8" fmla="*/ 40 w 60"/>
                <a:gd name="T9" fmla="*/ 46 h 79"/>
                <a:gd name="T10" fmla="*/ 25 w 60"/>
                <a:gd name="T11" fmla="*/ 49 h 79"/>
                <a:gd name="T12" fmla="*/ 1 w 60"/>
                <a:gd name="T13" fmla="*/ 23 h 79"/>
                <a:gd name="T14" fmla="*/ 32 w 60"/>
                <a:gd name="T15" fmla="*/ 2 h 79"/>
                <a:gd name="T16" fmla="*/ 28 w 60"/>
                <a:gd name="T17" fmla="*/ 47 h 79"/>
                <a:gd name="T18" fmla="*/ 41 w 60"/>
                <a:gd name="T19" fmla="*/ 42 h 79"/>
                <a:gd name="T20" fmla="*/ 44 w 60"/>
                <a:gd name="T21" fmla="*/ 32 h 79"/>
                <a:gd name="T22" fmla="*/ 32 w 60"/>
                <a:gd name="T23" fmla="*/ 4 h 79"/>
                <a:gd name="T24" fmla="*/ 16 w 60"/>
                <a:gd name="T25" fmla="*/ 24 h 79"/>
                <a:gd name="T26" fmla="*/ 28 w 60"/>
                <a:gd name="T27" fmla="*/ 4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E9BD54A-3516-485D-AFE6-95BD5285F9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8924" y="4558340"/>
              <a:ext cx="408719" cy="552634"/>
            </a:xfrm>
            <a:custGeom>
              <a:avLst/>
              <a:gdLst>
                <a:gd name="T0" fmla="*/ 12 w 60"/>
                <a:gd name="T1" fmla="*/ 41 h 81"/>
                <a:gd name="T2" fmla="*/ 1 w 60"/>
                <a:gd name="T3" fmla="*/ 25 h 81"/>
                <a:gd name="T4" fmla="*/ 27 w 60"/>
                <a:gd name="T5" fmla="*/ 1 h 81"/>
                <a:gd name="T6" fmla="*/ 51 w 60"/>
                <a:gd name="T7" fmla="*/ 17 h 81"/>
                <a:gd name="T8" fmla="*/ 43 w 60"/>
                <a:gd name="T9" fmla="*/ 34 h 81"/>
                <a:gd name="T10" fmla="*/ 58 w 60"/>
                <a:gd name="T11" fmla="*/ 54 h 81"/>
                <a:gd name="T12" fmla="*/ 29 w 60"/>
                <a:gd name="T13" fmla="*/ 80 h 81"/>
                <a:gd name="T14" fmla="*/ 1 w 60"/>
                <a:gd name="T15" fmla="*/ 61 h 81"/>
                <a:gd name="T16" fmla="*/ 12 w 60"/>
                <a:gd name="T17" fmla="*/ 41 h 81"/>
                <a:gd name="T18" fmla="*/ 29 w 60"/>
                <a:gd name="T19" fmla="*/ 78 h 81"/>
                <a:gd name="T20" fmla="*/ 45 w 60"/>
                <a:gd name="T21" fmla="*/ 60 h 81"/>
                <a:gd name="T22" fmla="*/ 29 w 60"/>
                <a:gd name="T23" fmla="*/ 46 h 81"/>
                <a:gd name="T24" fmla="*/ 15 w 60"/>
                <a:gd name="T25" fmla="*/ 42 h 81"/>
                <a:gd name="T26" fmla="*/ 8 w 60"/>
                <a:gd name="T27" fmla="*/ 58 h 81"/>
                <a:gd name="T28" fmla="*/ 29 w 60"/>
                <a:gd name="T29" fmla="*/ 78 h 81"/>
                <a:gd name="T30" fmla="*/ 27 w 60"/>
                <a:gd name="T31" fmla="*/ 3 h 81"/>
                <a:gd name="T32" fmla="*/ 15 w 60"/>
                <a:gd name="T33" fmla="*/ 17 h 81"/>
                <a:gd name="T34" fmla="*/ 41 w 60"/>
                <a:gd name="T35" fmla="*/ 33 h 81"/>
                <a:gd name="T36" fmla="*/ 45 w 60"/>
                <a:gd name="T37" fmla="*/ 19 h 81"/>
                <a:gd name="T38" fmla="*/ 27 w 60"/>
                <a:gd name="T39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9FC4C414-CBB3-4EE7-ACC0-DEFA3FA57A76}"/>
                </a:ext>
              </a:extLst>
            </p:cNvPr>
            <p:cNvSpPr/>
            <p:nvPr/>
          </p:nvSpPr>
          <p:spPr bwMode="auto">
            <a:xfrm>
              <a:off x="5152627" y="4454721"/>
              <a:ext cx="443259" cy="575661"/>
            </a:xfrm>
            <a:custGeom>
              <a:avLst/>
              <a:gdLst>
                <a:gd name="T0" fmla="*/ 43 w 65"/>
                <a:gd name="T1" fmla="*/ 28 h 84"/>
                <a:gd name="T2" fmla="*/ 61 w 65"/>
                <a:gd name="T3" fmla="*/ 44 h 84"/>
                <a:gd name="T4" fmla="*/ 39 w 65"/>
                <a:gd name="T5" fmla="*/ 79 h 84"/>
                <a:gd name="T6" fmla="*/ 9 w 65"/>
                <a:gd name="T7" fmla="*/ 72 h 84"/>
                <a:gd name="T8" fmla="*/ 14 w 65"/>
                <a:gd name="T9" fmla="*/ 62 h 84"/>
                <a:gd name="T10" fmla="*/ 25 w 65"/>
                <a:gd name="T11" fmla="*/ 70 h 84"/>
                <a:gd name="T12" fmla="*/ 38 w 65"/>
                <a:gd name="T13" fmla="*/ 77 h 84"/>
                <a:gd name="T14" fmla="*/ 48 w 65"/>
                <a:gd name="T15" fmla="*/ 55 h 84"/>
                <a:gd name="T16" fmla="*/ 31 w 65"/>
                <a:gd name="T17" fmla="*/ 41 h 84"/>
                <a:gd name="T18" fmla="*/ 21 w 65"/>
                <a:gd name="T19" fmla="*/ 42 h 84"/>
                <a:gd name="T20" fmla="*/ 30 w 65"/>
                <a:gd name="T21" fmla="*/ 36 h 84"/>
                <a:gd name="T22" fmla="*/ 32 w 65"/>
                <a:gd name="T23" fmla="*/ 21 h 84"/>
                <a:gd name="T24" fmla="*/ 14 w 65"/>
                <a:gd name="T25" fmla="*/ 13 h 84"/>
                <a:gd name="T26" fmla="*/ 2 w 65"/>
                <a:gd name="T27" fmla="*/ 26 h 84"/>
                <a:gd name="T28" fmla="*/ 1 w 65"/>
                <a:gd name="T29" fmla="*/ 26 h 84"/>
                <a:gd name="T30" fmla="*/ 18 w 65"/>
                <a:gd name="T31" fmla="*/ 3 h 84"/>
                <a:gd name="T32" fmla="*/ 45 w 65"/>
                <a:gd name="T33" fmla="*/ 14 h 84"/>
                <a:gd name="T34" fmla="*/ 43 w 65"/>
                <a:gd name="T35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37959BB-8DF6-4CFB-A5C0-13A0F504D9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2936" y="-740618"/>
              <a:ext cx="6188355" cy="6185476"/>
            </a:xfrm>
            <a:custGeom>
              <a:avLst/>
              <a:gdLst>
                <a:gd name="T0" fmla="*/ 454 w 907"/>
                <a:gd name="T1" fmla="*/ 907 h 907"/>
                <a:gd name="T2" fmla="*/ 277 w 907"/>
                <a:gd name="T3" fmla="*/ 871 h 907"/>
                <a:gd name="T4" fmla="*/ 133 w 907"/>
                <a:gd name="T5" fmla="*/ 774 h 907"/>
                <a:gd name="T6" fmla="*/ 36 w 907"/>
                <a:gd name="T7" fmla="*/ 630 h 907"/>
                <a:gd name="T8" fmla="*/ 0 w 907"/>
                <a:gd name="T9" fmla="*/ 453 h 907"/>
                <a:gd name="T10" fmla="*/ 36 w 907"/>
                <a:gd name="T11" fmla="*/ 277 h 907"/>
                <a:gd name="T12" fmla="*/ 133 w 907"/>
                <a:gd name="T13" fmla="*/ 133 h 907"/>
                <a:gd name="T14" fmla="*/ 277 w 907"/>
                <a:gd name="T15" fmla="*/ 35 h 907"/>
                <a:gd name="T16" fmla="*/ 454 w 907"/>
                <a:gd name="T17" fmla="*/ 0 h 907"/>
                <a:gd name="T18" fmla="*/ 630 w 907"/>
                <a:gd name="T19" fmla="*/ 35 h 907"/>
                <a:gd name="T20" fmla="*/ 774 w 907"/>
                <a:gd name="T21" fmla="*/ 133 h 907"/>
                <a:gd name="T22" fmla="*/ 871 w 907"/>
                <a:gd name="T23" fmla="*/ 277 h 907"/>
                <a:gd name="T24" fmla="*/ 907 w 907"/>
                <a:gd name="T25" fmla="*/ 453 h 907"/>
                <a:gd name="T26" fmla="*/ 871 w 907"/>
                <a:gd name="T27" fmla="*/ 630 h 907"/>
                <a:gd name="T28" fmla="*/ 774 w 907"/>
                <a:gd name="T29" fmla="*/ 774 h 907"/>
                <a:gd name="T30" fmla="*/ 630 w 907"/>
                <a:gd name="T31" fmla="*/ 871 h 907"/>
                <a:gd name="T32" fmla="*/ 454 w 907"/>
                <a:gd name="T33" fmla="*/ 907 h 907"/>
                <a:gd name="T34" fmla="*/ 454 w 907"/>
                <a:gd name="T35" fmla="*/ 16 h 907"/>
                <a:gd name="T36" fmla="*/ 16 w 907"/>
                <a:gd name="T37" fmla="*/ 453 h 907"/>
                <a:gd name="T38" fmla="*/ 454 w 907"/>
                <a:gd name="T39" fmla="*/ 891 h 907"/>
                <a:gd name="T40" fmla="*/ 891 w 907"/>
                <a:gd name="T41" fmla="*/ 453 h 907"/>
                <a:gd name="T42" fmla="*/ 454 w 907"/>
                <a:gd name="T43" fmla="*/ 1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50C5F6A7-02FE-409E-9995-3598EB2DA538}"/>
                </a:ext>
              </a:extLst>
            </p:cNvPr>
            <p:cNvSpPr/>
            <p:nvPr/>
          </p:nvSpPr>
          <p:spPr bwMode="auto">
            <a:xfrm>
              <a:off x="4041600" y="2572310"/>
              <a:ext cx="94985" cy="48930"/>
            </a:xfrm>
            <a:custGeom>
              <a:avLst/>
              <a:gdLst>
                <a:gd name="T0" fmla="*/ 3 w 14"/>
                <a:gd name="T1" fmla="*/ 6 h 7"/>
                <a:gd name="T2" fmla="*/ 7 w 14"/>
                <a:gd name="T3" fmla="*/ 7 h 7"/>
                <a:gd name="T4" fmla="*/ 13 w 14"/>
                <a:gd name="T5" fmla="*/ 4 h 7"/>
                <a:gd name="T6" fmla="*/ 14 w 14"/>
                <a:gd name="T7" fmla="*/ 4 h 7"/>
                <a:gd name="T8" fmla="*/ 7 w 14"/>
                <a:gd name="T9" fmla="*/ 0 h 7"/>
                <a:gd name="T10" fmla="*/ 0 w 14"/>
                <a:gd name="T11" fmla="*/ 3 h 7"/>
                <a:gd name="T12" fmla="*/ 3 w 14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79D5EEB-275A-4638-BFF6-43EFFD14AEB4}"/>
                </a:ext>
              </a:extLst>
            </p:cNvPr>
            <p:cNvSpPr/>
            <p:nvPr/>
          </p:nvSpPr>
          <p:spPr bwMode="auto">
            <a:xfrm>
              <a:off x="3877539" y="2949368"/>
              <a:ext cx="379936" cy="74836"/>
            </a:xfrm>
            <a:custGeom>
              <a:avLst/>
              <a:gdLst>
                <a:gd name="T0" fmla="*/ 55 w 56"/>
                <a:gd name="T1" fmla="*/ 7 h 11"/>
                <a:gd name="T2" fmla="*/ 40 w 56"/>
                <a:gd name="T3" fmla="*/ 2 h 11"/>
                <a:gd name="T4" fmla="*/ 5 w 56"/>
                <a:gd name="T5" fmla="*/ 2 h 11"/>
                <a:gd name="T6" fmla="*/ 1 w 56"/>
                <a:gd name="T7" fmla="*/ 6 h 11"/>
                <a:gd name="T8" fmla="*/ 24 w 56"/>
                <a:gd name="T9" fmla="*/ 11 h 11"/>
                <a:gd name="T10" fmla="*/ 33 w 56"/>
                <a:gd name="T11" fmla="*/ 10 h 11"/>
                <a:gd name="T12" fmla="*/ 55 w 56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DEB41FE0-BC6E-41B2-87A2-B3BF289FA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7581" y="465391"/>
              <a:ext cx="3759066" cy="3764823"/>
            </a:xfrm>
            <a:custGeom>
              <a:avLst/>
              <a:gdLst>
                <a:gd name="T0" fmla="*/ 551 w 551"/>
                <a:gd name="T1" fmla="*/ 169 h 552"/>
                <a:gd name="T2" fmla="*/ 366 w 551"/>
                <a:gd name="T3" fmla="*/ 5 h 552"/>
                <a:gd name="T4" fmla="*/ 201 w 551"/>
                <a:gd name="T5" fmla="*/ 16 h 552"/>
                <a:gd name="T6" fmla="*/ 169 w 551"/>
                <a:gd name="T7" fmla="*/ 0 h 552"/>
                <a:gd name="T8" fmla="*/ 78 w 551"/>
                <a:gd name="T9" fmla="*/ 172 h 552"/>
                <a:gd name="T10" fmla="*/ 6 w 551"/>
                <a:gd name="T11" fmla="*/ 259 h 552"/>
                <a:gd name="T12" fmla="*/ 78 w 551"/>
                <a:gd name="T13" fmla="*/ 268 h 552"/>
                <a:gd name="T14" fmla="*/ 6 w 551"/>
                <a:gd name="T15" fmla="*/ 355 h 552"/>
                <a:gd name="T16" fmla="*/ 85 w 551"/>
                <a:gd name="T17" fmla="*/ 349 h 552"/>
                <a:gd name="T18" fmla="*/ 187 w 551"/>
                <a:gd name="T19" fmla="*/ 486 h 552"/>
                <a:gd name="T20" fmla="*/ 169 w 551"/>
                <a:gd name="T21" fmla="*/ 552 h 552"/>
                <a:gd name="T22" fmla="*/ 254 w 551"/>
                <a:gd name="T23" fmla="*/ 486 h 552"/>
                <a:gd name="T24" fmla="*/ 298 w 551"/>
                <a:gd name="T25" fmla="*/ 477 h 552"/>
                <a:gd name="T26" fmla="*/ 336 w 551"/>
                <a:gd name="T27" fmla="*/ 477 h 552"/>
                <a:gd name="T28" fmla="*/ 473 w 551"/>
                <a:gd name="T29" fmla="*/ 379 h 552"/>
                <a:gd name="T30" fmla="*/ 546 w 551"/>
                <a:gd name="T31" fmla="*/ 395 h 552"/>
                <a:gd name="T32" fmla="*/ 466 w 551"/>
                <a:gd name="T33" fmla="*/ 268 h 552"/>
                <a:gd name="T34" fmla="*/ 551 w 551"/>
                <a:gd name="T35" fmla="*/ 355 h 552"/>
                <a:gd name="T36" fmla="*/ 466 w 551"/>
                <a:gd name="T37" fmla="*/ 165 h 552"/>
                <a:gd name="T38" fmla="*/ 413 w 551"/>
                <a:gd name="T39" fmla="*/ 178 h 552"/>
                <a:gd name="T40" fmla="*/ 319 w 551"/>
                <a:gd name="T41" fmla="*/ 143 h 552"/>
                <a:gd name="T42" fmla="*/ 319 w 551"/>
                <a:gd name="T43" fmla="*/ 143 h 552"/>
                <a:gd name="T44" fmla="*/ 315 w 551"/>
                <a:gd name="T45" fmla="*/ 209 h 552"/>
                <a:gd name="T46" fmla="*/ 309 w 551"/>
                <a:gd name="T47" fmla="*/ 215 h 552"/>
                <a:gd name="T48" fmla="*/ 294 w 551"/>
                <a:gd name="T49" fmla="*/ 138 h 552"/>
                <a:gd name="T50" fmla="*/ 291 w 551"/>
                <a:gd name="T51" fmla="*/ 237 h 552"/>
                <a:gd name="T52" fmla="*/ 211 w 551"/>
                <a:gd name="T53" fmla="*/ 419 h 552"/>
                <a:gd name="T54" fmla="*/ 157 w 551"/>
                <a:gd name="T55" fmla="*/ 404 h 552"/>
                <a:gd name="T56" fmla="*/ 157 w 551"/>
                <a:gd name="T57" fmla="*/ 372 h 552"/>
                <a:gd name="T58" fmla="*/ 242 w 551"/>
                <a:gd name="T59" fmla="*/ 393 h 552"/>
                <a:gd name="T60" fmla="*/ 128 w 551"/>
                <a:gd name="T61" fmla="*/ 379 h 552"/>
                <a:gd name="T62" fmla="*/ 161 w 551"/>
                <a:gd name="T63" fmla="*/ 308 h 552"/>
                <a:gd name="T64" fmla="*/ 137 w 551"/>
                <a:gd name="T65" fmla="*/ 335 h 552"/>
                <a:gd name="T66" fmla="*/ 178 w 551"/>
                <a:gd name="T67" fmla="*/ 296 h 552"/>
                <a:gd name="T68" fmla="*/ 212 w 551"/>
                <a:gd name="T69" fmla="*/ 304 h 552"/>
                <a:gd name="T70" fmla="*/ 214 w 551"/>
                <a:gd name="T71" fmla="*/ 334 h 552"/>
                <a:gd name="T72" fmla="*/ 177 w 551"/>
                <a:gd name="T73" fmla="*/ 314 h 552"/>
                <a:gd name="T74" fmla="*/ 240 w 551"/>
                <a:gd name="T75" fmla="*/ 326 h 552"/>
                <a:gd name="T76" fmla="*/ 231 w 551"/>
                <a:gd name="T77" fmla="*/ 298 h 552"/>
                <a:gd name="T78" fmla="*/ 199 w 551"/>
                <a:gd name="T79" fmla="*/ 226 h 552"/>
                <a:gd name="T80" fmla="*/ 146 w 551"/>
                <a:gd name="T81" fmla="*/ 181 h 552"/>
                <a:gd name="T82" fmla="*/ 197 w 551"/>
                <a:gd name="T83" fmla="*/ 131 h 552"/>
                <a:gd name="T84" fmla="*/ 245 w 551"/>
                <a:gd name="T85" fmla="*/ 170 h 552"/>
                <a:gd name="T86" fmla="*/ 207 w 551"/>
                <a:gd name="T87" fmla="*/ 85 h 552"/>
                <a:gd name="T88" fmla="*/ 317 w 551"/>
                <a:gd name="T89" fmla="*/ 392 h 552"/>
                <a:gd name="T90" fmla="*/ 300 w 551"/>
                <a:gd name="T91" fmla="*/ 392 h 552"/>
                <a:gd name="T92" fmla="*/ 299 w 551"/>
                <a:gd name="T93" fmla="*/ 354 h 552"/>
                <a:gd name="T94" fmla="*/ 338 w 551"/>
                <a:gd name="T95" fmla="*/ 314 h 552"/>
                <a:gd name="T96" fmla="*/ 340 w 551"/>
                <a:gd name="T97" fmla="*/ 395 h 552"/>
                <a:gd name="T98" fmla="*/ 365 w 551"/>
                <a:gd name="T99" fmla="*/ 294 h 552"/>
                <a:gd name="T100" fmla="*/ 392 w 551"/>
                <a:gd name="T101" fmla="*/ 429 h 552"/>
                <a:gd name="T102" fmla="*/ 391 w 551"/>
                <a:gd name="T103" fmla="*/ 291 h 552"/>
                <a:gd name="T104" fmla="*/ 417 w 551"/>
                <a:gd name="T105" fmla="*/ 409 h 552"/>
                <a:gd name="T106" fmla="*/ 407 w 551"/>
                <a:gd name="T107" fmla="*/ 289 h 552"/>
                <a:gd name="T108" fmla="*/ 385 w 551"/>
                <a:gd name="T109" fmla="*/ 267 h 552"/>
                <a:gd name="T110" fmla="*/ 334 w 551"/>
                <a:gd name="T111" fmla="*/ 272 h 552"/>
                <a:gd name="T112" fmla="*/ 346 w 551"/>
                <a:gd name="T113" fmla="*/ 190 h 552"/>
                <a:gd name="T114" fmla="*/ 422 w 551"/>
                <a:gd name="T115" fmla="*/ 190 h 552"/>
                <a:gd name="T116" fmla="*/ 426 w 551"/>
                <a:gd name="T117" fmla="*/ 261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3">
              <a:extLst>
                <a:ext uri="{FF2B5EF4-FFF2-40B4-BE49-F238E27FC236}">
                  <a16:creationId xmlns:a16="http://schemas.microsoft.com/office/drawing/2014/main" id="{421C2E87-2F5F-4A98-86CC-FEF7EC1642DB}"/>
                </a:ext>
              </a:extLst>
            </p:cNvPr>
            <p:cNvSpPr/>
            <p:nvPr/>
          </p:nvSpPr>
          <p:spPr bwMode="auto">
            <a:xfrm>
              <a:off x="5405917" y="1461284"/>
              <a:ext cx="135281" cy="129523"/>
            </a:xfrm>
            <a:custGeom>
              <a:avLst/>
              <a:gdLst>
                <a:gd name="T0" fmla="*/ 10 w 20"/>
                <a:gd name="T1" fmla="*/ 18 h 19"/>
                <a:gd name="T2" fmla="*/ 17 w 20"/>
                <a:gd name="T3" fmla="*/ 17 h 19"/>
                <a:gd name="T4" fmla="*/ 18 w 20"/>
                <a:gd name="T5" fmla="*/ 5 h 19"/>
                <a:gd name="T6" fmla="*/ 4 w 20"/>
                <a:gd name="T7" fmla="*/ 1 h 19"/>
                <a:gd name="T8" fmla="*/ 0 w 20"/>
                <a:gd name="T9" fmla="*/ 5 h 19"/>
                <a:gd name="T10" fmla="*/ 10 w 20"/>
                <a:gd name="T1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4E483B2E-5F5F-4B3E-AE50-ACBCE1879842}"/>
                </a:ext>
              </a:extLst>
            </p:cNvPr>
            <p:cNvSpPr/>
            <p:nvPr/>
          </p:nvSpPr>
          <p:spPr bwMode="auto">
            <a:xfrm>
              <a:off x="5072034" y="1475677"/>
              <a:ext cx="120888" cy="115132"/>
            </a:xfrm>
            <a:custGeom>
              <a:avLst/>
              <a:gdLst>
                <a:gd name="T0" fmla="*/ 3 w 18"/>
                <a:gd name="T1" fmla="*/ 17 h 17"/>
                <a:gd name="T2" fmla="*/ 8 w 18"/>
                <a:gd name="T3" fmla="*/ 16 h 17"/>
                <a:gd name="T4" fmla="*/ 18 w 18"/>
                <a:gd name="T5" fmla="*/ 3 h 17"/>
                <a:gd name="T6" fmla="*/ 8 w 18"/>
                <a:gd name="T7" fmla="*/ 1 h 17"/>
                <a:gd name="T8" fmla="*/ 2 w 18"/>
                <a:gd name="T9" fmla="*/ 6 h 17"/>
                <a:gd name="T10" fmla="*/ 3 w 18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1F5C77CE-9A53-4427-B180-3DB3F47A04DE}"/>
              </a:ext>
            </a:extLst>
          </p:cNvPr>
          <p:cNvSpPr txBox="1"/>
          <p:nvPr userDrawn="1"/>
        </p:nvSpPr>
        <p:spPr>
          <a:xfrm>
            <a:off x="10139102" y="466357"/>
            <a:ext cx="1609670" cy="85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950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HENZHEN</a:t>
            </a:r>
          </a:p>
          <a:p>
            <a:pPr algn="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UNIVERSITY</a:t>
            </a:r>
          </a:p>
          <a:p>
            <a:pPr algn="r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Since </a:t>
            </a:r>
            <a:r>
              <a:rPr lang="en-US" altLang="zh-CN" sz="1000" dirty="0">
                <a:solidFill>
                  <a:srgbClr val="9500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1983</a:t>
            </a:r>
            <a:endParaRPr lang="zh-CN" altLang="en-US" sz="1000" dirty="0">
              <a:solidFill>
                <a:srgbClr val="9500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5FC002F-B15B-4B99-9F1C-5EDD169575E8}"/>
              </a:ext>
            </a:extLst>
          </p:cNvPr>
          <p:cNvCxnSpPr>
            <a:cxnSpLocks/>
          </p:cNvCxnSpPr>
          <p:nvPr userDrawn="1"/>
        </p:nvCxnSpPr>
        <p:spPr>
          <a:xfrm>
            <a:off x="10289939" y="1083882"/>
            <a:ext cx="134944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9" hidden="1">
            <a:extLst>
              <a:ext uri="{FF2B5EF4-FFF2-40B4-BE49-F238E27FC236}">
                <a16:creationId xmlns:a16="http://schemas.microsoft.com/office/drawing/2014/main" id="{DD7016E0-050D-407C-80E7-AE71F4F14169}"/>
              </a:ext>
            </a:extLst>
          </p:cNvPr>
          <p:cNvCxnSpPr/>
          <p:nvPr userDrawn="1"/>
        </p:nvCxnSpPr>
        <p:spPr>
          <a:xfrm>
            <a:off x="349796" y="0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9" hidden="1">
            <a:extLst>
              <a:ext uri="{FF2B5EF4-FFF2-40B4-BE49-F238E27FC236}">
                <a16:creationId xmlns:a16="http://schemas.microsoft.com/office/drawing/2014/main" id="{E36724E5-9685-46C6-80CE-A1AFEAFD2DCB}"/>
              </a:ext>
            </a:extLst>
          </p:cNvPr>
          <p:cNvCxnSpPr/>
          <p:nvPr userDrawn="1"/>
        </p:nvCxnSpPr>
        <p:spPr>
          <a:xfrm>
            <a:off x="11842203" y="0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9" hidden="1">
            <a:extLst>
              <a:ext uri="{FF2B5EF4-FFF2-40B4-BE49-F238E27FC236}">
                <a16:creationId xmlns:a16="http://schemas.microsoft.com/office/drawing/2014/main" id="{658A40BA-4E45-4798-956A-52D449BEF5E0}"/>
              </a:ext>
            </a:extLst>
          </p:cNvPr>
          <p:cNvCxnSpPr>
            <a:cxnSpLocks/>
          </p:cNvCxnSpPr>
          <p:nvPr userDrawn="1"/>
        </p:nvCxnSpPr>
        <p:spPr>
          <a:xfrm>
            <a:off x="0" y="6554833"/>
            <a:ext cx="12188692" cy="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9" hidden="1">
            <a:extLst>
              <a:ext uri="{FF2B5EF4-FFF2-40B4-BE49-F238E27FC236}">
                <a16:creationId xmlns:a16="http://schemas.microsoft.com/office/drawing/2014/main" id="{9B5B184F-F9AD-4C03-88DB-4C9760A70A7C}"/>
              </a:ext>
            </a:extLst>
          </p:cNvPr>
          <p:cNvCxnSpPr>
            <a:cxnSpLocks/>
          </p:cNvCxnSpPr>
          <p:nvPr userDrawn="1"/>
        </p:nvCxnSpPr>
        <p:spPr>
          <a:xfrm>
            <a:off x="0" y="285750"/>
            <a:ext cx="12188692" cy="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9" hidden="1">
            <a:extLst>
              <a:ext uri="{FF2B5EF4-FFF2-40B4-BE49-F238E27FC236}">
                <a16:creationId xmlns:a16="http://schemas.microsoft.com/office/drawing/2014/main" id="{72013AAA-8602-4A60-9456-B36BA79D471C}"/>
              </a:ext>
            </a:extLst>
          </p:cNvPr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022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E95C53C2-3232-43DD-B84D-9833A132AEC1}"/>
              </a:ext>
            </a:extLst>
          </p:cNvPr>
          <p:cNvGrpSpPr/>
          <p:nvPr userDrawn="1"/>
        </p:nvGrpSpPr>
        <p:grpSpPr>
          <a:xfrm>
            <a:off x="-2547857" y="1279196"/>
            <a:ext cx="5095713" cy="5093343"/>
            <a:chOff x="1502936" y="-740618"/>
            <a:chExt cx="6188355" cy="6185476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C2F9D845-8F54-49BE-8B42-6D4557B0138F}"/>
                </a:ext>
              </a:extLst>
            </p:cNvPr>
            <p:cNvSpPr/>
            <p:nvPr/>
          </p:nvSpPr>
          <p:spPr bwMode="auto">
            <a:xfrm>
              <a:off x="4764056" y="-426883"/>
              <a:ext cx="538243" cy="584295"/>
            </a:xfrm>
            <a:custGeom>
              <a:avLst/>
              <a:gdLst>
                <a:gd name="T0" fmla="*/ 59 w 79"/>
                <a:gd name="T1" fmla="*/ 63 h 86"/>
                <a:gd name="T2" fmla="*/ 28 w 79"/>
                <a:gd name="T3" fmla="*/ 84 h 86"/>
                <a:gd name="T4" fmla="*/ 2 w 79"/>
                <a:gd name="T5" fmla="*/ 60 h 86"/>
                <a:gd name="T6" fmla="*/ 10 w 79"/>
                <a:gd name="T7" fmla="*/ 11 h 86"/>
                <a:gd name="T8" fmla="*/ 1 w 79"/>
                <a:gd name="T9" fmla="*/ 2 h 86"/>
                <a:gd name="T10" fmla="*/ 4 w 79"/>
                <a:gd name="T11" fmla="*/ 0 h 86"/>
                <a:gd name="T12" fmla="*/ 19 w 79"/>
                <a:gd name="T13" fmla="*/ 3 h 86"/>
                <a:gd name="T14" fmla="*/ 35 w 79"/>
                <a:gd name="T15" fmla="*/ 5 h 86"/>
                <a:gd name="T16" fmla="*/ 37 w 79"/>
                <a:gd name="T17" fmla="*/ 7 h 86"/>
                <a:gd name="T18" fmla="*/ 26 w 79"/>
                <a:gd name="T19" fmla="*/ 13 h 86"/>
                <a:gd name="T20" fmla="*/ 19 w 79"/>
                <a:gd name="T21" fmla="*/ 62 h 86"/>
                <a:gd name="T22" fmla="*/ 33 w 79"/>
                <a:gd name="T23" fmla="*/ 81 h 86"/>
                <a:gd name="T24" fmla="*/ 56 w 79"/>
                <a:gd name="T25" fmla="*/ 63 h 86"/>
                <a:gd name="T26" fmla="*/ 61 w 79"/>
                <a:gd name="T27" fmla="*/ 30 h 86"/>
                <a:gd name="T28" fmla="*/ 55 w 79"/>
                <a:gd name="T29" fmla="*/ 11 h 86"/>
                <a:gd name="T30" fmla="*/ 52 w 79"/>
                <a:gd name="T31" fmla="*/ 9 h 86"/>
                <a:gd name="T32" fmla="*/ 54 w 79"/>
                <a:gd name="T33" fmla="*/ 8 h 86"/>
                <a:gd name="T34" fmla="*/ 66 w 79"/>
                <a:gd name="T35" fmla="*/ 10 h 86"/>
                <a:gd name="T36" fmla="*/ 77 w 79"/>
                <a:gd name="T37" fmla="*/ 12 h 86"/>
                <a:gd name="T38" fmla="*/ 79 w 79"/>
                <a:gd name="T39" fmla="*/ 13 h 86"/>
                <a:gd name="T40" fmla="*/ 75 w 79"/>
                <a:gd name="T41" fmla="*/ 15 h 86"/>
                <a:gd name="T42" fmla="*/ 64 w 79"/>
                <a:gd name="T43" fmla="*/ 30 h 86"/>
                <a:gd name="T44" fmla="*/ 59 w 79"/>
                <a:gd name="T45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" h="86">
                  <a:moveTo>
                    <a:pt x="59" y="63"/>
                  </a:moveTo>
                  <a:cubicBezTo>
                    <a:pt x="56" y="80"/>
                    <a:pt x="43" y="86"/>
                    <a:pt x="28" y="84"/>
                  </a:cubicBezTo>
                  <a:cubicBezTo>
                    <a:pt x="10" y="81"/>
                    <a:pt x="0" y="71"/>
                    <a:pt x="2" y="6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2"/>
                    <a:pt x="1" y="5"/>
                    <a:pt x="1" y="2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10" y="1"/>
                    <a:pt x="15" y="2"/>
                    <a:pt x="19" y="3"/>
                  </a:cubicBezTo>
                  <a:cubicBezTo>
                    <a:pt x="24" y="4"/>
                    <a:pt x="29" y="4"/>
                    <a:pt x="35" y="5"/>
                  </a:cubicBezTo>
                  <a:cubicBezTo>
                    <a:pt x="37" y="6"/>
                    <a:pt x="37" y="6"/>
                    <a:pt x="37" y="7"/>
                  </a:cubicBezTo>
                  <a:cubicBezTo>
                    <a:pt x="37" y="10"/>
                    <a:pt x="28" y="4"/>
                    <a:pt x="26" y="1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7" y="71"/>
                    <a:pt x="24" y="80"/>
                    <a:pt x="33" y="81"/>
                  </a:cubicBezTo>
                  <a:cubicBezTo>
                    <a:pt x="45" y="83"/>
                    <a:pt x="54" y="77"/>
                    <a:pt x="56" y="63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3" y="20"/>
                    <a:pt x="60" y="14"/>
                    <a:pt x="55" y="11"/>
                  </a:cubicBezTo>
                  <a:cubicBezTo>
                    <a:pt x="54" y="11"/>
                    <a:pt x="52" y="10"/>
                    <a:pt x="52" y="9"/>
                  </a:cubicBezTo>
                  <a:cubicBezTo>
                    <a:pt x="52" y="9"/>
                    <a:pt x="52" y="8"/>
                    <a:pt x="54" y="8"/>
                  </a:cubicBezTo>
                  <a:cubicBezTo>
                    <a:pt x="57" y="9"/>
                    <a:pt x="61" y="10"/>
                    <a:pt x="66" y="10"/>
                  </a:cubicBezTo>
                  <a:cubicBezTo>
                    <a:pt x="70" y="11"/>
                    <a:pt x="75" y="11"/>
                    <a:pt x="77" y="12"/>
                  </a:cubicBezTo>
                  <a:cubicBezTo>
                    <a:pt x="79" y="12"/>
                    <a:pt x="79" y="13"/>
                    <a:pt x="79" y="13"/>
                  </a:cubicBezTo>
                  <a:cubicBezTo>
                    <a:pt x="79" y="14"/>
                    <a:pt x="77" y="14"/>
                    <a:pt x="75" y="15"/>
                  </a:cubicBezTo>
                  <a:cubicBezTo>
                    <a:pt x="70" y="15"/>
                    <a:pt x="65" y="20"/>
                    <a:pt x="64" y="30"/>
                  </a:cubicBezTo>
                  <a:lnTo>
                    <a:pt x="59" y="63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77D516BD-D733-4C38-B06F-D4DE59723915}"/>
                </a:ext>
              </a:extLst>
            </p:cNvPr>
            <p:cNvSpPr/>
            <p:nvPr/>
          </p:nvSpPr>
          <p:spPr bwMode="auto">
            <a:xfrm>
              <a:off x="5247611" y="-297359"/>
              <a:ext cx="731090" cy="687914"/>
            </a:xfrm>
            <a:custGeom>
              <a:avLst/>
              <a:gdLst>
                <a:gd name="T0" fmla="*/ 21 w 107"/>
                <a:gd name="T1" fmla="*/ 61 h 101"/>
                <a:gd name="T2" fmla="*/ 22 w 107"/>
                <a:gd name="T3" fmla="*/ 76 h 101"/>
                <a:gd name="T4" fmla="*/ 27 w 107"/>
                <a:gd name="T5" fmla="*/ 81 h 101"/>
                <a:gd name="T6" fmla="*/ 25 w 107"/>
                <a:gd name="T7" fmla="*/ 81 h 101"/>
                <a:gd name="T8" fmla="*/ 13 w 107"/>
                <a:gd name="T9" fmla="*/ 76 h 101"/>
                <a:gd name="T10" fmla="*/ 1 w 107"/>
                <a:gd name="T11" fmla="*/ 71 h 101"/>
                <a:gd name="T12" fmla="*/ 0 w 107"/>
                <a:gd name="T13" fmla="*/ 69 h 101"/>
                <a:gd name="T14" fmla="*/ 7 w 107"/>
                <a:gd name="T15" fmla="*/ 70 h 101"/>
                <a:gd name="T16" fmla="*/ 19 w 107"/>
                <a:gd name="T17" fmla="*/ 59 h 101"/>
                <a:gd name="T18" fmla="*/ 39 w 107"/>
                <a:gd name="T19" fmla="*/ 14 h 101"/>
                <a:gd name="T20" fmla="*/ 32 w 107"/>
                <a:gd name="T21" fmla="*/ 3 h 101"/>
                <a:gd name="T22" fmla="*/ 30 w 107"/>
                <a:gd name="T23" fmla="*/ 1 h 101"/>
                <a:gd name="T24" fmla="*/ 32 w 107"/>
                <a:gd name="T25" fmla="*/ 0 h 101"/>
                <a:gd name="T26" fmla="*/ 43 w 107"/>
                <a:gd name="T27" fmla="*/ 5 h 101"/>
                <a:gd name="T28" fmla="*/ 55 w 107"/>
                <a:gd name="T29" fmla="*/ 11 h 101"/>
                <a:gd name="T30" fmla="*/ 71 w 107"/>
                <a:gd name="T31" fmla="*/ 74 h 101"/>
                <a:gd name="T32" fmla="*/ 72 w 107"/>
                <a:gd name="T33" fmla="*/ 74 h 101"/>
                <a:gd name="T34" fmla="*/ 85 w 107"/>
                <a:gd name="T35" fmla="*/ 43 h 101"/>
                <a:gd name="T36" fmla="*/ 84 w 107"/>
                <a:gd name="T37" fmla="*/ 27 h 101"/>
                <a:gd name="T38" fmla="*/ 80 w 107"/>
                <a:gd name="T39" fmla="*/ 23 h 101"/>
                <a:gd name="T40" fmla="*/ 82 w 107"/>
                <a:gd name="T41" fmla="*/ 22 h 101"/>
                <a:gd name="T42" fmla="*/ 93 w 107"/>
                <a:gd name="T43" fmla="*/ 28 h 101"/>
                <a:gd name="T44" fmla="*/ 105 w 107"/>
                <a:gd name="T45" fmla="*/ 33 h 101"/>
                <a:gd name="T46" fmla="*/ 106 w 107"/>
                <a:gd name="T47" fmla="*/ 34 h 101"/>
                <a:gd name="T48" fmla="*/ 100 w 107"/>
                <a:gd name="T49" fmla="*/ 34 h 101"/>
                <a:gd name="T50" fmla="*/ 88 w 107"/>
                <a:gd name="T51" fmla="*/ 44 h 101"/>
                <a:gd name="T52" fmla="*/ 64 w 107"/>
                <a:gd name="T53" fmla="*/ 97 h 101"/>
                <a:gd name="T54" fmla="*/ 62 w 107"/>
                <a:gd name="T55" fmla="*/ 100 h 101"/>
                <a:gd name="T56" fmla="*/ 60 w 107"/>
                <a:gd name="T57" fmla="*/ 97 h 101"/>
                <a:gd name="T58" fmla="*/ 40 w 107"/>
                <a:gd name="T59" fmla="*/ 19 h 101"/>
                <a:gd name="T60" fmla="*/ 40 w 107"/>
                <a:gd name="T61" fmla="*/ 19 h 101"/>
                <a:gd name="T62" fmla="*/ 21 w 107"/>
                <a:gd name="T63" fmla="*/ 6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7" h="101">
                  <a:moveTo>
                    <a:pt x="21" y="61"/>
                  </a:moveTo>
                  <a:cubicBezTo>
                    <a:pt x="18" y="69"/>
                    <a:pt x="20" y="74"/>
                    <a:pt x="22" y="76"/>
                  </a:cubicBezTo>
                  <a:cubicBezTo>
                    <a:pt x="24" y="79"/>
                    <a:pt x="28" y="79"/>
                    <a:pt x="27" y="81"/>
                  </a:cubicBezTo>
                  <a:cubicBezTo>
                    <a:pt x="26" y="82"/>
                    <a:pt x="26" y="82"/>
                    <a:pt x="25" y="81"/>
                  </a:cubicBezTo>
                  <a:cubicBezTo>
                    <a:pt x="21" y="80"/>
                    <a:pt x="17" y="78"/>
                    <a:pt x="13" y="76"/>
                  </a:cubicBezTo>
                  <a:cubicBezTo>
                    <a:pt x="9" y="74"/>
                    <a:pt x="5" y="73"/>
                    <a:pt x="1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1" y="67"/>
                    <a:pt x="3" y="70"/>
                    <a:pt x="7" y="70"/>
                  </a:cubicBezTo>
                  <a:cubicBezTo>
                    <a:pt x="10" y="70"/>
                    <a:pt x="15" y="68"/>
                    <a:pt x="19" y="59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8"/>
                    <a:pt x="35" y="5"/>
                    <a:pt x="32" y="3"/>
                  </a:cubicBezTo>
                  <a:cubicBezTo>
                    <a:pt x="31" y="2"/>
                    <a:pt x="30" y="2"/>
                    <a:pt x="30" y="1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6" y="2"/>
                    <a:pt x="39" y="4"/>
                    <a:pt x="43" y="5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9" y="35"/>
                    <a:pt x="87" y="30"/>
                    <a:pt x="84" y="27"/>
                  </a:cubicBezTo>
                  <a:cubicBezTo>
                    <a:pt x="82" y="25"/>
                    <a:pt x="79" y="24"/>
                    <a:pt x="80" y="23"/>
                  </a:cubicBezTo>
                  <a:cubicBezTo>
                    <a:pt x="80" y="22"/>
                    <a:pt x="80" y="22"/>
                    <a:pt x="82" y="22"/>
                  </a:cubicBezTo>
                  <a:cubicBezTo>
                    <a:pt x="85" y="24"/>
                    <a:pt x="89" y="26"/>
                    <a:pt x="93" y="28"/>
                  </a:cubicBezTo>
                  <a:cubicBezTo>
                    <a:pt x="98" y="29"/>
                    <a:pt x="102" y="31"/>
                    <a:pt x="105" y="33"/>
                  </a:cubicBezTo>
                  <a:cubicBezTo>
                    <a:pt x="107" y="33"/>
                    <a:pt x="106" y="34"/>
                    <a:pt x="106" y="34"/>
                  </a:cubicBezTo>
                  <a:cubicBezTo>
                    <a:pt x="105" y="36"/>
                    <a:pt x="103" y="34"/>
                    <a:pt x="100" y="34"/>
                  </a:cubicBezTo>
                  <a:cubicBezTo>
                    <a:pt x="96" y="34"/>
                    <a:pt x="91" y="36"/>
                    <a:pt x="88" y="44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3" y="99"/>
                    <a:pt x="62" y="101"/>
                    <a:pt x="62" y="100"/>
                  </a:cubicBezTo>
                  <a:cubicBezTo>
                    <a:pt x="61" y="100"/>
                    <a:pt x="60" y="98"/>
                    <a:pt x="60" y="9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0" y="19"/>
                    <a:pt x="40" y="19"/>
                  </a:cubicBezTo>
                  <a:lnTo>
                    <a:pt x="21" y="61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AA3882A6-F1E2-4519-AA87-29F1DE571BD1}"/>
                </a:ext>
              </a:extLst>
            </p:cNvPr>
            <p:cNvSpPr/>
            <p:nvPr/>
          </p:nvSpPr>
          <p:spPr bwMode="auto">
            <a:xfrm>
              <a:off x="5808880" y="22132"/>
              <a:ext cx="497948" cy="572782"/>
            </a:xfrm>
            <a:custGeom>
              <a:avLst/>
              <a:gdLst>
                <a:gd name="T0" fmla="*/ 47 w 73"/>
                <a:gd name="T1" fmla="*/ 13 h 84"/>
                <a:gd name="T2" fmla="*/ 43 w 73"/>
                <a:gd name="T3" fmla="*/ 1 h 84"/>
                <a:gd name="T4" fmla="*/ 46 w 73"/>
                <a:gd name="T5" fmla="*/ 1 h 84"/>
                <a:gd name="T6" fmla="*/ 59 w 73"/>
                <a:gd name="T7" fmla="*/ 11 h 84"/>
                <a:gd name="T8" fmla="*/ 72 w 73"/>
                <a:gd name="T9" fmla="*/ 20 h 84"/>
                <a:gd name="T10" fmla="*/ 73 w 73"/>
                <a:gd name="T11" fmla="*/ 22 h 84"/>
                <a:gd name="T12" fmla="*/ 60 w 73"/>
                <a:gd name="T13" fmla="*/ 23 h 84"/>
                <a:gd name="T14" fmla="*/ 26 w 73"/>
                <a:gd name="T15" fmla="*/ 71 h 84"/>
                <a:gd name="T16" fmla="*/ 29 w 73"/>
                <a:gd name="T17" fmla="*/ 83 h 84"/>
                <a:gd name="T18" fmla="*/ 27 w 73"/>
                <a:gd name="T19" fmla="*/ 83 h 84"/>
                <a:gd name="T20" fmla="*/ 14 w 73"/>
                <a:gd name="T21" fmla="*/ 73 h 84"/>
                <a:gd name="T22" fmla="*/ 1 w 73"/>
                <a:gd name="T23" fmla="*/ 64 h 84"/>
                <a:gd name="T24" fmla="*/ 0 w 73"/>
                <a:gd name="T25" fmla="*/ 62 h 84"/>
                <a:gd name="T26" fmla="*/ 13 w 73"/>
                <a:gd name="T27" fmla="*/ 61 h 84"/>
                <a:gd name="T28" fmla="*/ 47 w 73"/>
                <a:gd name="T2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84">
                  <a:moveTo>
                    <a:pt x="47" y="13"/>
                  </a:moveTo>
                  <a:cubicBezTo>
                    <a:pt x="52" y="6"/>
                    <a:pt x="42" y="4"/>
                    <a:pt x="43" y="1"/>
                  </a:cubicBezTo>
                  <a:cubicBezTo>
                    <a:pt x="44" y="1"/>
                    <a:pt x="45" y="0"/>
                    <a:pt x="46" y="1"/>
                  </a:cubicBezTo>
                  <a:cubicBezTo>
                    <a:pt x="51" y="5"/>
                    <a:pt x="55" y="8"/>
                    <a:pt x="59" y="11"/>
                  </a:cubicBezTo>
                  <a:cubicBezTo>
                    <a:pt x="62" y="13"/>
                    <a:pt x="67" y="16"/>
                    <a:pt x="72" y="20"/>
                  </a:cubicBezTo>
                  <a:cubicBezTo>
                    <a:pt x="73" y="21"/>
                    <a:pt x="73" y="22"/>
                    <a:pt x="73" y="22"/>
                  </a:cubicBezTo>
                  <a:cubicBezTo>
                    <a:pt x="71" y="25"/>
                    <a:pt x="65" y="16"/>
                    <a:pt x="60" y="23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1" y="78"/>
                    <a:pt x="31" y="80"/>
                    <a:pt x="29" y="83"/>
                  </a:cubicBezTo>
                  <a:cubicBezTo>
                    <a:pt x="29" y="83"/>
                    <a:pt x="28" y="84"/>
                    <a:pt x="27" y="83"/>
                  </a:cubicBezTo>
                  <a:cubicBezTo>
                    <a:pt x="22" y="79"/>
                    <a:pt x="18" y="76"/>
                    <a:pt x="14" y="73"/>
                  </a:cubicBezTo>
                  <a:cubicBezTo>
                    <a:pt x="10" y="71"/>
                    <a:pt x="6" y="68"/>
                    <a:pt x="1" y="64"/>
                  </a:cubicBezTo>
                  <a:cubicBezTo>
                    <a:pt x="0" y="63"/>
                    <a:pt x="0" y="62"/>
                    <a:pt x="0" y="62"/>
                  </a:cubicBezTo>
                  <a:cubicBezTo>
                    <a:pt x="2" y="59"/>
                    <a:pt x="7" y="68"/>
                    <a:pt x="13" y="61"/>
                  </a:cubicBezTo>
                  <a:lnTo>
                    <a:pt x="47" y="13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AD1E859F-5D19-4CDD-92E6-DBC33E14E536}"/>
                </a:ext>
              </a:extLst>
            </p:cNvPr>
            <p:cNvSpPr/>
            <p:nvPr/>
          </p:nvSpPr>
          <p:spPr bwMode="auto">
            <a:xfrm>
              <a:off x="6217599" y="255275"/>
              <a:ext cx="587174" cy="558391"/>
            </a:xfrm>
            <a:custGeom>
              <a:avLst/>
              <a:gdLst>
                <a:gd name="T0" fmla="*/ 58 w 86"/>
                <a:gd name="T1" fmla="*/ 57 h 82"/>
                <a:gd name="T2" fmla="*/ 65 w 86"/>
                <a:gd name="T3" fmla="*/ 53 h 82"/>
                <a:gd name="T4" fmla="*/ 66 w 86"/>
                <a:gd name="T5" fmla="*/ 38 h 82"/>
                <a:gd name="T6" fmla="*/ 68 w 86"/>
                <a:gd name="T7" fmla="*/ 39 h 82"/>
                <a:gd name="T8" fmla="*/ 76 w 86"/>
                <a:gd name="T9" fmla="*/ 47 h 82"/>
                <a:gd name="T10" fmla="*/ 84 w 86"/>
                <a:gd name="T11" fmla="*/ 55 h 82"/>
                <a:gd name="T12" fmla="*/ 85 w 86"/>
                <a:gd name="T13" fmla="*/ 59 h 82"/>
                <a:gd name="T14" fmla="*/ 64 w 86"/>
                <a:gd name="T15" fmla="*/ 58 h 82"/>
                <a:gd name="T16" fmla="*/ 4 w 86"/>
                <a:gd name="T17" fmla="*/ 81 h 82"/>
                <a:gd name="T18" fmla="*/ 0 w 86"/>
                <a:gd name="T19" fmla="*/ 82 h 82"/>
                <a:gd name="T20" fmla="*/ 1 w 86"/>
                <a:gd name="T21" fmla="*/ 79 h 82"/>
                <a:gd name="T22" fmla="*/ 30 w 86"/>
                <a:gd name="T23" fmla="*/ 14 h 82"/>
                <a:gd name="T24" fmla="*/ 30 w 86"/>
                <a:gd name="T25" fmla="*/ 0 h 82"/>
                <a:gd name="T26" fmla="*/ 32 w 86"/>
                <a:gd name="T27" fmla="*/ 0 h 82"/>
                <a:gd name="T28" fmla="*/ 42 w 86"/>
                <a:gd name="T29" fmla="*/ 12 h 82"/>
                <a:gd name="T30" fmla="*/ 53 w 86"/>
                <a:gd name="T31" fmla="*/ 23 h 82"/>
                <a:gd name="T32" fmla="*/ 54 w 86"/>
                <a:gd name="T33" fmla="*/ 26 h 82"/>
                <a:gd name="T34" fmla="*/ 45 w 86"/>
                <a:gd name="T35" fmla="*/ 24 h 82"/>
                <a:gd name="T36" fmla="*/ 42 w 86"/>
                <a:gd name="T37" fmla="*/ 27 h 82"/>
                <a:gd name="T38" fmla="*/ 22 w 86"/>
                <a:gd name="T39" fmla="*/ 71 h 82"/>
                <a:gd name="T40" fmla="*/ 58 w 86"/>
                <a:gd name="T41" fmla="*/ 5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" h="82">
                  <a:moveTo>
                    <a:pt x="58" y="57"/>
                  </a:moveTo>
                  <a:cubicBezTo>
                    <a:pt x="60" y="56"/>
                    <a:pt x="63" y="55"/>
                    <a:pt x="65" y="53"/>
                  </a:cubicBezTo>
                  <a:cubicBezTo>
                    <a:pt x="73" y="46"/>
                    <a:pt x="64" y="40"/>
                    <a:pt x="66" y="38"/>
                  </a:cubicBezTo>
                  <a:cubicBezTo>
                    <a:pt x="66" y="38"/>
                    <a:pt x="67" y="38"/>
                    <a:pt x="68" y="39"/>
                  </a:cubicBezTo>
                  <a:cubicBezTo>
                    <a:pt x="71" y="42"/>
                    <a:pt x="73" y="45"/>
                    <a:pt x="76" y="47"/>
                  </a:cubicBezTo>
                  <a:cubicBezTo>
                    <a:pt x="78" y="50"/>
                    <a:pt x="81" y="53"/>
                    <a:pt x="84" y="55"/>
                  </a:cubicBezTo>
                  <a:cubicBezTo>
                    <a:pt x="85" y="57"/>
                    <a:pt x="86" y="58"/>
                    <a:pt x="85" y="59"/>
                  </a:cubicBezTo>
                  <a:cubicBezTo>
                    <a:pt x="83" y="61"/>
                    <a:pt x="80" y="52"/>
                    <a:pt x="64" y="58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2"/>
                    <a:pt x="1" y="82"/>
                    <a:pt x="0" y="82"/>
                  </a:cubicBezTo>
                  <a:cubicBezTo>
                    <a:pt x="0" y="81"/>
                    <a:pt x="0" y="80"/>
                    <a:pt x="1" y="79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4"/>
                    <a:pt x="28" y="1"/>
                    <a:pt x="30" y="0"/>
                  </a:cubicBezTo>
                  <a:cubicBezTo>
                    <a:pt x="30" y="0"/>
                    <a:pt x="31" y="0"/>
                    <a:pt x="32" y="0"/>
                  </a:cubicBezTo>
                  <a:cubicBezTo>
                    <a:pt x="36" y="4"/>
                    <a:pt x="39" y="8"/>
                    <a:pt x="42" y="12"/>
                  </a:cubicBezTo>
                  <a:cubicBezTo>
                    <a:pt x="46" y="16"/>
                    <a:pt x="50" y="19"/>
                    <a:pt x="53" y="23"/>
                  </a:cubicBezTo>
                  <a:cubicBezTo>
                    <a:pt x="55" y="25"/>
                    <a:pt x="55" y="25"/>
                    <a:pt x="54" y="26"/>
                  </a:cubicBezTo>
                  <a:cubicBezTo>
                    <a:pt x="52" y="28"/>
                    <a:pt x="49" y="20"/>
                    <a:pt x="45" y="24"/>
                  </a:cubicBezTo>
                  <a:cubicBezTo>
                    <a:pt x="44" y="25"/>
                    <a:pt x="43" y="26"/>
                    <a:pt x="42" y="27"/>
                  </a:cubicBezTo>
                  <a:cubicBezTo>
                    <a:pt x="22" y="71"/>
                    <a:pt x="22" y="71"/>
                    <a:pt x="22" y="71"/>
                  </a:cubicBezTo>
                  <a:lnTo>
                    <a:pt x="58" y="57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4591E803-6F8C-4903-B4F4-D0089817AF90}"/>
                </a:ext>
              </a:extLst>
            </p:cNvPr>
            <p:cNvSpPr/>
            <p:nvPr/>
          </p:nvSpPr>
          <p:spPr bwMode="auto">
            <a:xfrm>
              <a:off x="6407567" y="724438"/>
              <a:ext cx="656253" cy="641861"/>
            </a:xfrm>
            <a:custGeom>
              <a:avLst/>
              <a:gdLst>
                <a:gd name="T0" fmla="*/ 63 w 96"/>
                <a:gd name="T1" fmla="*/ 13 h 94"/>
                <a:gd name="T2" fmla="*/ 65 w 96"/>
                <a:gd name="T3" fmla="*/ 1 h 94"/>
                <a:gd name="T4" fmla="*/ 67 w 96"/>
                <a:gd name="T5" fmla="*/ 2 h 94"/>
                <a:gd name="T6" fmla="*/ 75 w 96"/>
                <a:gd name="T7" fmla="*/ 16 h 94"/>
                <a:gd name="T8" fmla="*/ 96 w 96"/>
                <a:gd name="T9" fmla="*/ 51 h 94"/>
                <a:gd name="T10" fmla="*/ 80 w 96"/>
                <a:gd name="T11" fmla="*/ 67 h 94"/>
                <a:gd name="T12" fmla="*/ 78 w 96"/>
                <a:gd name="T13" fmla="*/ 69 h 94"/>
                <a:gd name="T14" fmla="*/ 77 w 96"/>
                <a:gd name="T15" fmla="*/ 68 h 94"/>
                <a:gd name="T16" fmla="*/ 82 w 96"/>
                <a:gd name="T17" fmla="*/ 59 h 94"/>
                <a:gd name="T18" fmla="*/ 80 w 96"/>
                <a:gd name="T19" fmla="*/ 29 h 94"/>
                <a:gd name="T20" fmla="*/ 77 w 96"/>
                <a:gd name="T21" fmla="*/ 24 h 94"/>
                <a:gd name="T22" fmla="*/ 49 w 96"/>
                <a:gd name="T23" fmla="*/ 41 h 94"/>
                <a:gd name="T24" fmla="*/ 50 w 96"/>
                <a:gd name="T25" fmla="*/ 43 h 94"/>
                <a:gd name="T26" fmla="*/ 70 w 96"/>
                <a:gd name="T27" fmla="*/ 48 h 94"/>
                <a:gd name="T28" fmla="*/ 73 w 96"/>
                <a:gd name="T29" fmla="*/ 48 h 94"/>
                <a:gd name="T30" fmla="*/ 72 w 96"/>
                <a:gd name="T31" fmla="*/ 50 h 94"/>
                <a:gd name="T32" fmla="*/ 42 w 96"/>
                <a:gd name="T33" fmla="*/ 68 h 94"/>
                <a:gd name="T34" fmla="*/ 40 w 96"/>
                <a:gd name="T35" fmla="*/ 67 h 94"/>
                <a:gd name="T36" fmla="*/ 42 w 96"/>
                <a:gd name="T37" fmla="*/ 65 h 94"/>
                <a:gd name="T38" fmla="*/ 48 w 96"/>
                <a:gd name="T39" fmla="*/ 45 h 94"/>
                <a:gd name="T40" fmla="*/ 47 w 96"/>
                <a:gd name="T41" fmla="*/ 42 h 94"/>
                <a:gd name="T42" fmla="*/ 22 w 96"/>
                <a:gd name="T43" fmla="*/ 57 h 94"/>
                <a:gd name="T44" fmla="*/ 20 w 96"/>
                <a:gd name="T45" fmla="*/ 69 h 94"/>
                <a:gd name="T46" fmla="*/ 56 w 96"/>
                <a:gd name="T47" fmla="*/ 83 h 94"/>
                <a:gd name="T48" fmla="*/ 60 w 96"/>
                <a:gd name="T49" fmla="*/ 83 h 94"/>
                <a:gd name="T50" fmla="*/ 59 w 96"/>
                <a:gd name="T51" fmla="*/ 85 h 94"/>
                <a:gd name="T52" fmla="*/ 56 w 96"/>
                <a:gd name="T53" fmla="*/ 86 h 94"/>
                <a:gd name="T54" fmla="*/ 32 w 96"/>
                <a:gd name="T55" fmla="*/ 94 h 94"/>
                <a:gd name="T56" fmla="*/ 9 w 96"/>
                <a:gd name="T57" fmla="*/ 55 h 94"/>
                <a:gd name="T58" fmla="*/ 1 w 96"/>
                <a:gd name="T59" fmla="*/ 42 h 94"/>
                <a:gd name="T60" fmla="*/ 1 w 96"/>
                <a:gd name="T61" fmla="*/ 39 h 94"/>
                <a:gd name="T62" fmla="*/ 12 w 96"/>
                <a:gd name="T63" fmla="*/ 43 h 94"/>
                <a:gd name="T64" fmla="*/ 63 w 96"/>
                <a:gd name="T65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4">
                  <a:moveTo>
                    <a:pt x="63" y="13"/>
                  </a:moveTo>
                  <a:cubicBezTo>
                    <a:pt x="71" y="9"/>
                    <a:pt x="62" y="3"/>
                    <a:pt x="65" y="1"/>
                  </a:cubicBezTo>
                  <a:cubicBezTo>
                    <a:pt x="65" y="0"/>
                    <a:pt x="66" y="1"/>
                    <a:pt x="67" y="2"/>
                  </a:cubicBezTo>
                  <a:cubicBezTo>
                    <a:pt x="70" y="7"/>
                    <a:pt x="72" y="12"/>
                    <a:pt x="75" y="16"/>
                  </a:cubicBezTo>
                  <a:cubicBezTo>
                    <a:pt x="82" y="28"/>
                    <a:pt x="89" y="39"/>
                    <a:pt x="96" y="51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69"/>
                    <a:pt x="77" y="68"/>
                  </a:cubicBezTo>
                  <a:cubicBezTo>
                    <a:pt x="76" y="67"/>
                    <a:pt x="78" y="66"/>
                    <a:pt x="82" y="59"/>
                  </a:cubicBezTo>
                  <a:cubicBezTo>
                    <a:pt x="87" y="50"/>
                    <a:pt x="87" y="41"/>
                    <a:pt x="80" y="29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4" y="50"/>
                    <a:pt x="62" y="52"/>
                    <a:pt x="70" y="48"/>
                  </a:cubicBezTo>
                  <a:cubicBezTo>
                    <a:pt x="72" y="47"/>
                    <a:pt x="72" y="47"/>
                    <a:pt x="73" y="48"/>
                  </a:cubicBezTo>
                  <a:cubicBezTo>
                    <a:pt x="73" y="49"/>
                    <a:pt x="73" y="49"/>
                    <a:pt x="72" y="50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1" y="68"/>
                    <a:pt x="40" y="67"/>
                  </a:cubicBezTo>
                  <a:cubicBezTo>
                    <a:pt x="40" y="67"/>
                    <a:pt x="40" y="66"/>
                    <a:pt x="42" y="65"/>
                  </a:cubicBezTo>
                  <a:cubicBezTo>
                    <a:pt x="50" y="59"/>
                    <a:pt x="52" y="51"/>
                    <a:pt x="48" y="45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8" y="59"/>
                    <a:pt x="16" y="63"/>
                    <a:pt x="20" y="69"/>
                  </a:cubicBezTo>
                  <a:cubicBezTo>
                    <a:pt x="29" y="84"/>
                    <a:pt x="45" y="86"/>
                    <a:pt x="56" y="83"/>
                  </a:cubicBezTo>
                  <a:cubicBezTo>
                    <a:pt x="58" y="82"/>
                    <a:pt x="59" y="82"/>
                    <a:pt x="60" y="83"/>
                  </a:cubicBezTo>
                  <a:cubicBezTo>
                    <a:pt x="60" y="84"/>
                    <a:pt x="60" y="84"/>
                    <a:pt x="59" y="85"/>
                  </a:cubicBezTo>
                  <a:cubicBezTo>
                    <a:pt x="59" y="85"/>
                    <a:pt x="57" y="85"/>
                    <a:pt x="56" y="86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25" y="82"/>
                    <a:pt x="17" y="69"/>
                    <a:pt x="9" y="55"/>
                  </a:cubicBezTo>
                  <a:cubicBezTo>
                    <a:pt x="7" y="51"/>
                    <a:pt x="4" y="47"/>
                    <a:pt x="1" y="42"/>
                  </a:cubicBezTo>
                  <a:cubicBezTo>
                    <a:pt x="0" y="40"/>
                    <a:pt x="0" y="39"/>
                    <a:pt x="1" y="39"/>
                  </a:cubicBezTo>
                  <a:cubicBezTo>
                    <a:pt x="3" y="37"/>
                    <a:pt x="5" y="48"/>
                    <a:pt x="12" y="43"/>
                  </a:cubicBezTo>
                  <a:lnTo>
                    <a:pt x="63" y="13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A45016F2-C317-4CB5-A135-089CB482A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1007" y="1331762"/>
              <a:ext cx="613080" cy="667766"/>
            </a:xfrm>
            <a:custGeom>
              <a:avLst/>
              <a:gdLst>
                <a:gd name="T0" fmla="*/ 39 w 90"/>
                <a:gd name="T1" fmla="*/ 52 h 98"/>
                <a:gd name="T2" fmla="*/ 42 w 90"/>
                <a:gd name="T3" fmla="*/ 36 h 98"/>
                <a:gd name="T4" fmla="*/ 16 w 90"/>
                <a:gd name="T5" fmla="*/ 44 h 98"/>
                <a:gd name="T6" fmla="*/ 12 w 90"/>
                <a:gd name="T7" fmla="*/ 55 h 98"/>
                <a:gd name="T8" fmla="*/ 10 w 90"/>
                <a:gd name="T9" fmla="*/ 54 h 98"/>
                <a:gd name="T10" fmla="*/ 5 w 90"/>
                <a:gd name="T11" fmla="*/ 38 h 98"/>
                <a:gd name="T12" fmla="*/ 1 w 90"/>
                <a:gd name="T13" fmla="*/ 23 h 98"/>
                <a:gd name="T14" fmla="*/ 1 w 90"/>
                <a:gd name="T15" fmla="*/ 21 h 98"/>
                <a:gd name="T16" fmla="*/ 12 w 90"/>
                <a:gd name="T17" fmla="*/ 28 h 98"/>
                <a:gd name="T18" fmla="*/ 68 w 90"/>
                <a:gd name="T19" fmla="*/ 11 h 98"/>
                <a:gd name="T20" fmla="*/ 73 w 90"/>
                <a:gd name="T21" fmla="*/ 0 h 98"/>
                <a:gd name="T22" fmla="*/ 75 w 90"/>
                <a:gd name="T23" fmla="*/ 2 h 98"/>
                <a:gd name="T24" fmla="*/ 79 w 90"/>
                <a:gd name="T25" fmla="*/ 17 h 98"/>
                <a:gd name="T26" fmla="*/ 84 w 90"/>
                <a:gd name="T27" fmla="*/ 34 h 98"/>
                <a:gd name="T28" fmla="*/ 73 w 90"/>
                <a:gd name="T29" fmla="*/ 68 h 98"/>
                <a:gd name="T30" fmla="*/ 46 w 90"/>
                <a:gd name="T31" fmla="*/ 46 h 98"/>
                <a:gd name="T32" fmla="*/ 46 w 90"/>
                <a:gd name="T33" fmla="*/ 46 h 98"/>
                <a:gd name="T34" fmla="*/ 41 w 90"/>
                <a:gd name="T35" fmla="*/ 71 h 98"/>
                <a:gd name="T36" fmla="*/ 28 w 90"/>
                <a:gd name="T37" fmla="*/ 84 h 98"/>
                <a:gd name="T38" fmla="*/ 24 w 90"/>
                <a:gd name="T39" fmla="*/ 98 h 98"/>
                <a:gd name="T40" fmla="*/ 22 w 90"/>
                <a:gd name="T41" fmla="*/ 97 h 98"/>
                <a:gd name="T42" fmla="*/ 19 w 90"/>
                <a:gd name="T43" fmla="*/ 85 h 98"/>
                <a:gd name="T44" fmla="*/ 16 w 90"/>
                <a:gd name="T45" fmla="*/ 73 h 98"/>
                <a:gd name="T46" fmla="*/ 39 w 90"/>
                <a:gd name="T47" fmla="*/ 52 h 98"/>
                <a:gd name="T48" fmla="*/ 44 w 90"/>
                <a:gd name="T49" fmla="*/ 35 h 98"/>
                <a:gd name="T50" fmla="*/ 46 w 90"/>
                <a:gd name="T51" fmla="*/ 40 h 98"/>
                <a:gd name="T52" fmla="*/ 68 w 90"/>
                <a:gd name="T53" fmla="*/ 52 h 98"/>
                <a:gd name="T54" fmla="*/ 81 w 90"/>
                <a:gd name="T55" fmla="*/ 32 h 98"/>
                <a:gd name="T56" fmla="*/ 79 w 90"/>
                <a:gd name="T57" fmla="*/ 25 h 98"/>
                <a:gd name="T58" fmla="*/ 44 w 90"/>
                <a:gd name="T59" fmla="*/ 3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0" h="98">
                  <a:moveTo>
                    <a:pt x="39" y="52"/>
                  </a:moveTo>
                  <a:cubicBezTo>
                    <a:pt x="44" y="48"/>
                    <a:pt x="44" y="42"/>
                    <a:pt x="42" y="3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8" y="46"/>
                    <a:pt x="15" y="54"/>
                    <a:pt x="12" y="55"/>
                  </a:cubicBezTo>
                  <a:cubicBezTo>
                    <a:pt x="11" y="56"/>
                    <a:pt x="10" y="55"/>
                    <a:pt x="10" y="54"/>
                  </a:cubicBezTo>
                  <a:cubicBezTo>
                    <a:pt x="8" y="48"/>
                    <a:pt x="7" y="43"/>
                    <a:pt x="5" y="38"/>
                  </a:cubicBezTo>
                  <a:cubicBezTo>
                    <a:pt x="4" y="34"/>
                    <a:pt x="2" y="29"/>
                    <a:pt x="1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4" y="20"/>
                    <a:pt x="3" y="30"/>
                    <a:pt x="12" y="28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9"/>
                    <a:pt x="70" y="1"/>
                    <a:pt x="73" y="0"/>
                  </a:cubicBezTo>
                  <a:cubicBezTo>
                    <a:pt x="74" y="0"/>
                    <a:pt x="74" y="0"/>
                    <a:pt x="75" y="2"/>
                  </a:cubicBezTo>
                  <a:cubicBezTo>
                    <a:pt x="76" y="7"/>
                    <a:pt x="78" y="12"/>
                    <a:pt x="79" y="17"/>
                  </a:cubicBezTo>
                  <a:cubicBezTo>
                    <a:pt x="81" y="22"/>
                    <a:pt x="82" y="27"/>
                    <a:pt x="84" y="34"/>
                  </a:cubicBezTo>
                  <a:cubicBezTo>
                    <a:pt x="90" y="52"/>
                    <a:pt x="84" y="65"/>
                    <a:pt x="73" y="68"/>
                  </a:cubicBezTo>
                  <a:cubicBezTo>
                    <a:pt x="64" y="71"/>
                    <a:pt x="55" y="67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9" y="57"/>
                    <a:pt x="48" y="64"/>
                    <a:pt x="41" y="71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1" y="91"/>
                    <a:pt x="27" y="97"/>
                    <a:pt x="24" y="98"/>
                  </a:cubicBezTo>
                  <a:cubicBezTo>
                    <a:pt x="23" y="98"/>
                    <a:pt x="23" y="98"/>
                    <a:pt x="22" y="97"/>
                  </a:cubicBezTo>
                  <a:cubicBezTo>
                    <a:pt x="21" y="93"/>
                    <a:pt x="20" y="89"/>
                    <a:pt x="19" y="85"/>
                  </a:cubicBezTo>
                  <a:cubicBezTo>
                    <a:pt x="16" y="73"/>
                    <a:pt x="16" y="73"/>
                    <a:pt x="16" y="73"/>
                  </a:cubicBezTo>
                  <a:lnTo>
                    <a:pt x="39" y="52"/>
                  </a:lnTo>
                  <a:close/>
                  <a:moveTo>
                    <a:pt x="44" y="35"/>
                  </a:moveTo>
                  <a:cubicBezTo>
                    <a:pt x="46" y="40"/>
                    <a:pt x="46" y="40"/>
                    <a:pt x="46" y="40"/>
                  </a:cubicBezTo>
                  <a:cubicBezTo>
                    <a:pt x="49" y="52"/>
                    <a:pt x="57" y="56"/>
                    <a:pt x="68" y="52"/>
                  </a:cubicBezTo>
                  <a:cubicBezTo>
                    <a:pt x="80" y="49"/>
                    <a:pt x="84" y="41"/>
                    <a:pt x="81" y="32"/>
                  </a:cubicBezTo>
                  <a:cubicBezTo>
                    <a:pt x="79" y="25"/>
                    <a:pt x="79" y="25"/>
                    <a:pt x="79" y="25"/>
                  </a:cubicBezTo>
                  <a:lnTo>
                    <a:pt x="44" y="35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BD4DABF6-A533-4D8A-B47C-855B6D07E8FF}"/>
                </a:ext>
              </a:extLst>
            </p:cNvPr>
            <p:cNvSpPr/>
            <p:nvPr/>
          </p:nvSpPr>
          <p:spPr bwMode="auto">
            <a:xfrm>
              <a:off x="6824922" y="2028311"/>
              <a:ext cx="552634" cy="408719"/>
            </a:xfrm>
            <a:custGeom>
              <a:avLst/>
              <a:gdLst>
                <a:gd name="T0" fmla="*/ 33 w 81"/>
                <a:gd name="T1" fmla="*/ 1 h 60"/>
                <a:gd name="T2" fmla="*/ 35 w 81"/>
                <a:gd name="T3" fmla="*/ 3 h 60"/>
                <a:gd name="T4" fmla="*/ 31 w 81"/>
                <a:gd name="T5" fmla="*/ 4 h 60"/>
                <a:gd name="T6" fmla="*/ 3 w 81"/>
                <a:gd name="T7" fmla="*/ 31 h 60"/>
                <a:gd name="T8" fmla="*/ 19 w 81"/>
                <a:gd name="T9" fmla="*/ 48 h 60"/>
                <a:gd name="T10" fmla="*/ 56 w 81"/>
                <a:gd name="T11" fmla="*/ 1 h 60"/>
                <a:gd name="T12" fmla="*/ 81 w 81"/>
                <a:gd name="T13" fmla="*/ 25 h 60"/>
                <a:gd name="T14" fmla="*/ 77 w 81"/>
                <a:gd name="T15" fmla="*/ 45 h 60"/>
                <a:gd name="T16" fmla="*/ 81 w 81"/>
                <a:gd name="T17" fmla="*/ 49 h 60"/>
                <a:gd name="T18" fmla="*/ 79 w 81"/>
                <a:gd name="T19" fmla="*/ 50 h 60"/>
                <a:gd name="T20" fmla="*/ 57 w 81"/>
                <a:gd name="T21" fmla="*/ 53 h 60"/>
                <a:gd name="T22" fmla="*/ 54 w 81"/>
                <a:gd name="T23" fmla="*/ 54 h 60"/>
                <a:gd name="T24" fmla="*/ 52 w 81"/>
                <a:gd name="T25" fmla="*/ 53 h 60"/>
                <a:gd name="T26" fmla="*/ 59 w 81"/>
                <a:gd name="T27" fmla="*/ 50 h 60"/>
                <a:gd name="T28" fmla="*/ 78 w 81"/>
                <a:gd name="T29" fmla="*/ 25 h 60"/>
                <a:gd name="T30" fmla="*/ 65 w 81"/>
                <a:gd name="T31" fmla="*/ 11 h 60"/>
                <a:gd name="T32" fmla="*/ 29 w 81"/>
                <a:gd name="T33" fmla="*/ 59 h 60"/>
                <a:gd name="T34" fmla="*/ 1 w 81"/>
                <a:gd name="T35" fmla="*/ 31 h 60"/>
                <a:gd name="T36" fmla="*/ 5 w 81"/>
                <a:gd name="T37" fmla="*/ 9 h 60"/>
                <a:gd name="T38" fmla="*/ 1 w 81"/>
                <a:gd name="T39" fmla="*/ 4 h 60"/>
                <a:gd name="T40" fmla="*/ 2 w 81"/>
                <a:gd name="T41" fmla="*/ 3 h 60"/>
                <a:gd name="T42" fmla="*/ 33 w 81"/>
                <a:gd name="T43" fmla="*/ 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60">
                  <a:moveTo>
                    <a:pt x="33" y="1"/>
                  </a:moveTo>
                  <a:cubicBezTo>
                    <a:pt x="34" y="1"/>
                    <a:pt x="35" y="2"/>
                    <a:pt x="35" y="3"/>
                  </a:cubicBezTo>
                  <a:cubicBezTo>
                    <a:pt x="35" y="4"/>
                    <a:pt x="33" y="4"/>
                    <a:pt x="31" y="4"/>
                  </a:cubicBezTo>
                  <a:cubicBezTo>
                    <a:pt x="17" y="8"/>
                    <a:pt x="3" y="14"/>
                    <a:pt x="3" y="31"/>
                  </a:cubicBezTo>
                  <a:cubicBezTo>
                    <a:pt x="4" y="42"/>
                    <a:pt x="10" y="48"/>
                    <a:pt x="19" y="48"/>
                  </a:cubicBezTo>
                  <a:cubicBezTo>
                    <a:pt x="42" y="47"/>
                    <a:pt x="28" y="2"/>
                    <a:pt x="56" y="1"/>
                  </a:cubicBezTo>
                  <a:cubicBezTo>
                    <a:pt x="70" y="0"/>
                    <a:pt x="80" y="11"/>
                    <a:pt x="81" y="25"/>
                  </a:cubicBezTo>
                  <a:cubicBezTo>
                    <a:pt x="81" y="36"/>
                    <a:pt x="77" y="42"/>
                    <a:pt x="77" y="45"/>
                  </a:cubicBezTo>
                  <a:cubicBezTo>
                    <a:pt x="77" y="49"/>
                    <a:pt x="80" y="47"/>
                    <a:pt x="81" y="49"/>
                  </a:cubicBezTo>
                  <a:cubicBezTo>
                    <a:pt x="81" y="50"/>
                    <a:pt x="80" y="50"/>
                    <a:pt x="79" y="50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5" y="54"/>
                    <a:pt x="54" y="54"/>
                    <a:pt x="54" y="54"/>
                  </a:cubicBezTo>
                  <a:cubicBezTo>
                    <a:pt x="53" y="54"/>
                    <a:pt x="52" y="54"/>
                    <a:pt x="52" y="53"/>
                  </a:cubicBezTo>
                  <a:cubicBezTo>
                    <a:pt x="52" y="52"/>
                    <a:pt x="55" y="52"/>
                    <a:pt x="59" y="50"/>
                  </a:cubicBezTo>
                  <a:cubicBezTo>
                    <a:pt x="72" y="44"/>
                    <a:pt x="79" y="38"/>
                    <a:pt x="78" y="25"/>
                  </a:cubicBezTo>
                  <a:cubicBezTo>
                    <a:pt x="78" y="17"/>
                    <a:pt x="74" y="11"/>
                    <a:pt x="65" y="11"/>
                  </a:cubicBezTo>
                  <a:cubicBezTo>
                    <a:pt x="47" y="12"/>
                    <a:pt x="59" y="58"/>
                    <a:pt x="29" y="59"/>
                  </a:cubicBezTo>
                  <a:cubicBezTo>
                    <a:pt x="14" y="60"/>
                    <a:pt x="1" y="48"/>
                    <a:pt x="1" y="31"/>
                  </a:cubicBezTo>
                  <a:cubicBezTo>
                    <a:pt x="0" y="19"/>
                    <a:pt x="5" y="14"/>
                    <a:pt x="5" y="9"/>
                  </a:cubicBezTo>
                  <a:cubicBezTo>
                    <a:pt x="5" y="5"/>
                    <a:pt x="1" y="6"/>
                    <a:pt x="1" y="4"/>
                  </a:cubicBezTo>
                  <a:cubicBezTo>
                    <a:pt x="1" y="3"/>
                    <a:pt x="1" y="3"/>
                    <a:pt x="2" y="3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AD7058AB-54E0-4180-8147-5D3F34C0E847}"/>
                </a:ext>
              </a:extLst>
            </p:cNvPr>
            <p:cNvSpPr/>
            <p:nvPr/>
          </p:nvSpPr>
          <p:spPr bwMode="auto">
            <a:xfrm>
              <a:off x="6804773" y="2526257"/>
              <a:ext cx="552634" cy="313735"/>
            </a:xfrm>
            <a:custGeom>
              <a:avLst/>
              <a:gdLst>
                <a:gd name="T0" fmla="*/ 71 w 81"/>
                <a:gd name="T1" fmla="*/ 19 h 46"/>
                <a:gd name="T2" fmla="*/ 80 w 81"/>
                <a:gd name="T3" fmla="*/ 10 h 46"/>
                <a:gd name="T4" fmla="*/ 81 w 81"/>
                <a:gd name="T5" fmla="*/ 13 h 46"/>
                <a:gd name="T6" fmla="*/ 79 w 81"/>
                <a:gd name="T7" fmla="*/ 28 h 46"/>
                <a:gd name="T8" fmla="*/ 77 w 81"/>
                <a:gd name="T9" fmla="*/ 44 h 46"/>
                <a:gd name="T10" fmla="*/ 75 w 81"/>
                <a:gd name="T11" fmla="*/ 46 h 46"/>
                <a:gd name="T12" fmla="*/ 69 w 81"/>
                <a:gd name="T13" fmla="*/ 35 h 46"/>
                <a:gd name="T14" fmla="*/ 11 w 81"/>
                <a:gd name="T15" fmla="*/ 27 h 46"/>
                <a:gd name="T16" fmla="*/ 2 w 81"/>
                <a:gd name="T17" fmla="*/ 36 h 46"/>
                <a:gd name="T18" fmla="*/ 1 w 81"/>
                <a:gd name="T19" fmla="*/ 34 h 46"/>
                <a:gd name="T20" fmla="*/ 3 w 81"/>
                <a:gd name="T21" fmla="*/ 18 h 46"/>
                <a:gd name="T22" fmla="*/ 5 w 81"/>
                <a:gd name="T23" fmla="*/ 2 h 46"/>
                <a:gd name="T24" fmla="*/ 7 w 81"/>
                <a:gd name="T25" fmla="*/ 0 h 46"/>
                <a:gd name="T26" fmla="*/ 13 w 81"/>
                <a:gd name="T27" fmla="*/ 11 h 46"/>
                <a:gd name="T28" fmla="*/ 71 w 81"/>
                <a:gd name="T29" fmla="*/ 1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46">
                  <a:moveTo>
                    <a:pt x="71" y="19"/>
                  </a:moveTo>
                  <a:cubicBezTo>
                    <a:pt x="80" y="20"/>
                    <a:pt x="77" y="10"/>
                    <a:pt x="80" y="10"/>
                  </a:cubicBezTo>
                  <a:cubicBezTo>
                    <a:pt x="81" y="10"/>
                    <a:pt x="81" y="11"/>
                    <a:pt x="81" y="13"/>
                  </a:cubicBezTo>
                  <a:cubicBezTo>
                    <a:pt x="80" y="18"/>
                    <a:pt x="80" y="24"/>
                    <a:pt x="79" y="28"/>
                  </a:cubicBezTo>
                  <a:cubicBezTo>
                    <a:pt x="78" y="33"/>
                    <a:pt x="78" y="38"/>
                    <a:pt x="77" y="44"/>
                  </a:cubicBezTo>
                  <a:cubicBezTo>
                    <a:pt x="77" y="46"/>
                    <a:pt x="76" y="46"/>
                    <a:pt x="75" y="46"/>
                  </a:cubicBezTo>
                  <a:cubicBezTo>
                    <a:pt x="72" y="45"/>
                    <a:pt x="78" y="36"/>
                    <a:pt x="69" y="35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2" y="26"/>
                    <a:pt x="5" y="36"/>
                    <a:pt x="2" y="36"/>
                  </a:cubicBezTo>
                  <a:cubicBezTo>
                    <a:pt x="1" y="36"/>
                    <a:pt x="0" y="35"/>
                    <a:pt x="1" y="34"/>
                  </a:cubicBezTo>
                  <a:cubicBezTo>
                    <a:pt x="1" y="28"/>
                    <a:pt x="2" y="22"/>
                    <a:pt x="3" y="18"/>
                  </a:cubicBezTo>
                  <a:cubicBezTo>
                    <a:pt x="3" y="14"/>
                    <a:pt x="4" y="8"/>
                    <a:pt x="5" y="2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10" y="1"/>
                    <a:pt x="4" y="10"/>
                    <a:pt x="13" y="11"/>
                  </a:cubicBezTo>
                  <a:lnTo>
                    <a:pt x="71" y="19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45044829-75F5-4372-BFAA-F8CD6EAF02BB}"/>
                </a:ext>
              </a:extLst>
            </p:cNvPr>
            <p:cNvSpPr/>
            <p:nvPr/>
          </p:nvSpPr>
          <p:spPr bwMode="auto">
            <a:xfrm>
              <a:off x="6686763" y="2934976"/>
              <a:ext cx="615957" cy="497945"/>
            </a:xfrm>
            <a:custGeom>
              <a:avLst/>
              <a:gdLst>
                <a:gd name="T0" fmla="*/ 79 w 90"/>
                <a:gd name="T1" fmla="*/ 34 h 73"/>
                <a:gd name="T2" fmla="*/ 65 w 90"/>
                <a:gd name="T3" fmla="*/ 2 h 73"/>
                <a:gd name="T4" fmla="*/ 66 w 90"/>
                <a:gd name="T5" fmla="*/ 2 h 73"/>
                <a:gd name="T6" fmla="*/ 70 w 90"/>
                <a:gd name="T7" fmla="*/ 3 h 73"/>
                <a:gd name="T8" fmla="*/ 88 w 90"/>
                <a:gd name="T9" fmla="*/ 14 h 73"/>
                <a:gd name="T10" fmla="*/ 90 w 90"/>
                <a:gd name="T11" fmla="*/ 15 h 73"/>
                <a:gd name="T12" fmla="*/ 88 w 90"/>
                <a:gd name="T13" fmla="*/ 17 h 73"/>
                <a:gd name="T14" fmla="*/ 87 w 90"/>
                <a:gd name="T15" fmla="*/ 19 h 73"/>
                <a:gd name="T16" fmla="*/ 70 w 90"/>
                <a:gd name="T17" fmla="*/ 67 h 73"/>
                <a:gd name="T18" fmla="*/ 70 w 90"/>
                <a:gd name="T19" fmla="*/ 70 h 73"/>
                <a:gd name="T20" fmla="*/ 71 w 90"/>
                <a:gd name="T21" fmla="*/ 72 h 73"/>
                <a:gd name="T22" fmla="*/ 68 w 90"/>
                <a:gd name="T23" fmla="*/ 73 h 73"/>
                <a:gd name="T24" fmla="*/ 47 w 90"/>
                <a:gd name="T25" fmla="*/ 69 h 73"/>
                <a:gd name="T26" fmla="*/ 43 w 90"/>
                <a:gd name="T27" fmla="*/ 69 h 73"/>
                <a:gd name="T28" fmla="*/ 43 w 90"/>
                <a:gd name="T29" fmla="*/ 67 h 73"/>
                <a:gd name="T30" fmla="*/ 73 w 90"/>
                <a:gd name="T31" fmla="*/ 50 h 73"/>
                <a:gd name="T32" fmla="*/ 14 w 90"/>
                <a:gd name="T33" fmla="*/ 30 h 73"/>
                <a:gd name="T34" fmla="*/ 3 w 90"/>
                <a:gd name="T35" fmla="*/ 36 h 73"/>
                <a:gd name="T36" fmla="*/ 1 w 90"/>
                <a:gd name="T37" fmla="*/ 37 h 73"/>
                <a:gd name="T38" fmla="*/ 0 w 90"/>
                <a:gd name="T39" fmla="*/ 35 h 73"/>
                <a:gd name="T40" fmla="*/ 6 w 90"/>
                <a:gd name="T41" fmla="*/ 19 h 73"/>
                <a:gd name="T42" fmla="*/ 11 w 90"/>
                <a:gd name="T43" fmla="*/ 2 h 73"/>
                <a:gd name="T44" fmla="*/ 13 w 90"/>
                <a:gd name="T45" fmla="*/ 1 h 73"/>
                <a:gd name="T46" fmla="*/ 14 w 90"/>
                <a:gd name="T47" fmla="*/ 3 h 73"/>
                <a:gd name="T48" fmla="*/ 19 w 90"/>
                <a:gd name="T49" fmla="*/ 14 h 73"/>
                <a:gd name="T50" fmla="*/ 79 w 90"/>
                <a:gd name="T51" fmla="*/ 3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73">
                  <a:moveTo>
                    <a:pt x="79" y="34"/>
                  </a:moveTo>
                  <a:cubicBezTo>
                    <a:pt x="80" y="11"/>
                    <a:pt x="64" y="5"/>
                    <a:pt x="65" y="2"/>
                  </a:cubicBezTo>
                  <a:cubicBezTo>
                    <a:pt x="65" y="2"/>
                    <a:pt x="65" y="1"/>
                    <a:pt x="66" y="2"/>
                  </a:cubicBezTo>
                  <a:cubicBezTo>
                    <a:pt x="66" y="2"/>
                    <a:pt x="68" y="2"/>
                    <a:pt x="70" y="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90" y="14"/>
                    <a:pt x="90" y="15"/>
                    <a:pt x="90" y="15"/>
                  </a:cubicBezTo>
                  <a:cubicBezTo>
                    <a:pt x="90" y="16"/>
                    <a:pt x="89" y="16"/>
                    <a:pt x="88" y="17"/>
                  </a:cubicBezTo>
                  <a:cubicBezTo>
                    <a:pt x="88" y="17"/>
                    <a:pt x="87" y="18"/>
                    <a:pt x="87" y="19"/>
                  </a:cubicBezTo>
                  <a:cubicBezTo>
                    <a:pt x="70" y="67"/>
                    <a:pt x="70" y="67"/>
                    <a:pt x="70" y="67"/>
                  </a:cubicBezTo>
                  <a:cubicBezTo>
                    <a:pt x="70" y="69"/>
                    <a:pt x="70" y="70"/>
                    <a:pt x="70" y="70"/>
                  </a:cubicBezTo>
                  <a:cubicBezTo>
                    <a:pt x="71" y="71"/>
                    <a:pt x="71" y="71"/>
                    <a:pt x="71" y="72"/>
                  </a:cubicBezTo>
                  <a:cubicBezTo>
                    <a:pt x="70" y="73"/>
                    <a:pt x="70" y="73"/>
                    <a:pt x="68" y="7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46" y="69"/>
                    <a:pt x="44" y="69"/>
                    <a:pt x="43" y="69"/>
                  </a:cubicBezTo>
                  <a:cubicBezTo>
                    <a:pt x="43" y="68"/>
                    <a:pt x="42" y="68"/>
                    <a:pt x="43" y="67"/>
                  </a:cubicBezTo>
                  <a:cubicBezTo>
                    <a:pt x="43" y="65"/>
                    <a:pt x="60" y="69"/>
                    <a:pt x="73" y="5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7" y="28"/>
                    <a:pt x="4" y="31"/>
                    <a:pt x="3" y="36"/>
                  </a:cubicBezTo>
                  <a:cubicBezTo>
                    <a:pt x="2" y="37"/>
                    <a:pt x="2" y="38"/>
                    <a:pt x="1" y="37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" y="29"/>
                    <a:pt x="4" y="24"/>
                    <a:pt x="6" y="19"/>
                  </a:cubicBezTo>
                  <a:cubicBezTo>
                    <a:pt x="7" y="14"/>
                    <a:pt x="9" y="8"/>
                    <a:pt x="11" y="2"/>
                  </a:cubicBezTo>
                  <a:cubicBezTo>
                    <a:pt x="12" y="1"/>
                    <a:pt x="12" y="0"/>
                    <a:pt x="13" y="1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2" y="8"/>
                    <a:pt x="12" y="12"/>
                    <a:pt x="19" y="14"/>
                  </a:cubicBezTo>
                  <a:lnTo>
                    <a:pt x="79" y="34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EE238113-3AA6-4C3F-875E-0F6BD430CAEC}"/>
                </a:ext>
              </a:extLst>
            </p:cNvPr>
            <p:cNvSpPr/>
            <p:nvPr/>
          </p:nvSpPr>
          <p:spPr bwMode="auto">
            <a:xfrm>
              <a:off x="6442107" y="3427167"/>
              <a:ext cx="641863" cy="598687"/>
            </a:xfrm>
            <a:custGeom>
              <a:avLst/>
              <a:gdLst>
                <a:gd name="T0" fmla="*/ 38 w 94"/>
                <a:gd name="T1" fmla="*/ 42 h 88"/>
                <a:gd name="T2" fmla="*/ 47 w 94"/>
                <a:gd name="T3" fmla="*/ 57 h 88"/>
                <a:gd name="T4" fmla="*/ 56 w 94"/>
                <a:gd name="T5" fmla="*/ 68 h 88"/>
                <a:gd name="T6" fmla="*/ 67 w 94"/>
                <a:gd name="T7" fmla="*/ 66 h 88"/>
                <a:gd name="T8" fmla="*/ 67 w 94"/>
                <a:gd name="T9" fmla="*/ 69 h 88"/>
                <a:gd name="T10" fmla="*/ 61 w 94"/>
                <a:gd name="T11" fmla="*/ 78 h 88"/>
                <a:gd name="T12" fmla="*/ 55 w 94"/>
                <a:gd name="T13" fmla="*/ 87 h 88"/>
                <a:gd name="T14" fmla="*/ 54 w 94"/>
                <a:gd name="T15" fmla="*/ 88 h 88"/>
                <a:gd name="T16" fmla="*/ 48 w 94"/>
                <a:gd name="T17" fmla="*/ 65 h 88"/>
                <a:gd name="T18" fmla="*/ 36 w 94"/>
                <a:gd name="T19" fmla="*/ 42 h 88"/>
                <a:gd name="T20" fmla="*/ 13 w 94"/>
                <a:gd name="T21" fmla="*/ 27 h 88"/>
                <a:gd name="T22" fmla="*/ 1 w 94"/>
                <a:gd name="T23" fmla="*/ 31 h 88"/>
                <a:gd name="T24" fmla="*/ 1 w 94"/>
                <a:gd name="T25" fmla="*/ 29 h 88"/>
                <a:gd name="T26" fmla="*/ 9 w 94"/>
                <a:gd name="T27" fmla="*/ 16 h 88"/>
                <a:gd name="T28" fmla="*/ 17 w 94"/>
                <a:gd name="T29" fmla="*/ 2 h 88"/>
                <a:gd name="T30" fmla="*/ 20 w 94"/>
                <a:gd name="T31" fmla="*/ 1 h 88"/>
                <a:gd name="T32" fmla="*/ 21 w 94"/>
                <a:gd name="T33" fmla="*/ 13 h 88"/>
                <a:gd name="T34" fmla="*/ 43 w 94"/>
                <a:gd name="T35" fmla="*/ 27 h 88"/>
                <a:gd name="T36" fmla="*/ 80 w 94"/>
                <a:gd name="T37" fmla="*/ 29 h 88"/>
                <a:gd name="T38" fmla="*/ 93 w 94"/>
                <a:gd name="T39" fmla="*/ 24 h 88"/>
                <a:gd name="T40" fmla="*/ 93 w 94"/>
                <a:gd name="T41" fmla="*/ 26 h 88"/>
                <a:gd name="T42" fmla="*/ 85 w 94"/>
                <a:gd name="T43" fmla="*/ 39 h 88"/>
                <a:gd name="T44" fmla="*/ 77 w 94"/>
                <a:gd name="T45" fmla="*/ 53 h 88"/>
                <a:gd name="T46" fmla="*/ 74 w 94"/>
                <a:gd name="T47" fmla="*/ 54 h 88"/>
                <a:gd name="T48" fmla="*/ 73 w 94"/>
                <a:gd name="T49" fmla="*/ 45 h 88"/>
                <a:gd name="T50" fmla="*/ 67 w 94"/>
                <a:gd name="T51" fmla="*/ 44 h 88"/>
                <a:gd name="T52" fmla="*/ 38 w 94"/>
                <a:gd name="T53" fmla="*/ 4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4" h="88">
                  <a:moveTo>
                    <a:pt x="38" y="42"/>
                  </a:moveTo>
                  <a:cubicBezTo>
                    <a:pt x="47" y="57"/>
                    <a:pt x="47" y="57"/>
                    <a:pt x="47" y="57"/>
                  </a:cubicBezTo>
                  <a:cubicBezTo>
                    <a:pt x="50" y="63"/>
                    <a:pt x="53" y="66"/>
                    <a:pt x="56" y="68"/>
                  </a:cubicBezTo>
                  <a:cubicBezTo>
                    <a:pt x="62" y="72"/>
                    <a:pt x="65" y="65"/>
                    <a:pt x="67" y="66"/>
                  </a:cubicBezTo>
                  <a:cubicBezTo>
                    <a:pt x="67" y="67"/>
                    <a:pt x="67" y="68"/>
                    <a:pt x="67" y="69"/>
                  </a:cubicBezTo>
                  <a:cubicBezTo>
                    <a:pt x="65" y="72"/>
                    <a:pt x="63" y="74"/>
                    <a:pt x="61" y="78"/>
                  </a:cubicBezTo>
                  <a:cubicBezTo>
                    <a:pt x="59" y="81"/>
                    <a:pt x="57" y="84"/>
                    <a:pt x="55" y="87"/>
                  </a:cubicBezTo>
                  <a:cubicBezTo>
                    <a:pt x="55" y="88"/>
                    <a:pt x="54" y="88"/>
                    <a:pt x="54" y="88"/>
                  </a:cubicBezTo>
                  <a:cubicBezTo>
                    <a:pt x="52" y="86"/>
                    <a:pt x="57" y="84"/>
                    <a:pt x="48" y="6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5" y="23"/>
                    <a:pt x="3" y="33"/>
                    <a:pt x="1" y="31"/>
                  </a:cubicBezTo>
                  <a:cubicBezTo>
                    <a:pt x="0" y="31"/>
                    <a:pt x="0" y="30"/>
                    <a:pt x="1" y="29"/>
                  </a:cubicBezTo>
                  <a:cubicBezTo>
                    <a:pt x="4" y="24"/>
                    <a:pt x="7" y="19"/>
                    <a:pt x="9" y="16"/>
                  </a:cubicBezTo>
                  <a:cubicBezTo>
                    <a:pt x="12" y="12"/>
                    <a:pt x="14" y="7"/>
                    <a:pt x="17" y="2"/>
                  </a:cubicBezTo>
                  <a:cubicBezTo>
                    <a:pt x="18" y="1"/>
                    <a:pt x="19" y="0"/>
                    <a:pt x="20" y="1"/>
                  </a:cubicBezTo>
                  <a:cubicBezTo>
                    <a:pt x="23" y="3"/>
                    <a:pt x="14" y="9"/>
                    <a:pt x="21" y="13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91" y="29"/>
                    <a:pt x="91" y="22"/>
                    <a:pt x="93" y="24"/>
                  </a:cubicBezTo>
                  <a:cubicBezTo>
                    <a:pt x="94" y="24"/>
                    <a:pt x="94" y="25"/>
                    <a:pt x="93" y="26"/>
                  </a:cubicBezTo>
                  <a:cubicBezTo>
                    <a:pt x="91" y="31"/>
                    <a:pt x="88" y="35"/>
                    <a:pt x="85" y="39"/>
                  </a:cubicBezTo>
                  <a:cubicBezTo>
                    <a:pt x="82" y="44"/>
                    <a:pt x="79" y="48"/>
                    <a:pt x="77" y="53"/>
                  </a:cubicBezTo>
                  <a:cubicBezTo>
                    <a:pt x="76" y="54"/>
                    <a:pt x="75" y="55"/>
                    <a:pt x="74" y="54"/>
                  </a:cubicBezTo>
                  <a:cubicBezTo>
                    <a:pt x="72" y="53"/>
                    <a:pt x="78" y="49"/>
                    <a:pt x="73" y="45"/>
                  </a:cubicBezTo>
                  <a:cubicBezTo>
                    <a:pt x="71" y="44"/>
                    <a:pt x="69" y="44"/>
                    <a:pt x="67" y="44"/>
                  </a:cubicBezTo>
                  <a:lnTo>
                    <a:pt x="38" y="42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03897D80-1C52-4CB1-B968-4870BC75B017}"/>
                </a:ext>
              </a:extLst>
            </p:cNvPr>
            <p:cNvSpPr/>
            <p:nvPr/>
          </p:nvSpPr>
          <p:spPr bwMode="auto">
            <a:xfrm>
              <a:off x="2205242" y="3458828"/>
              <a:ext cx="627471" cy="546878"/>
            </a:xfrm>
            <a:custGeom>
              <a:avLst/>
              <a:gdLst>
                <a:gd name="T0" fmla="*/ 66 w 92"/>
                <a:gd name="T1" fmla="*/ 60 h 80"/>
                <a:gd name="T2" fmla="*/ 64 w 92"/>
                <a:gd name="T3" fmla="*/ 60 h 80"/>
                <a:gd name="T4" fmla="*/ 66 w 92"/>
                <a:gd name="T5" fmla="*/ 57 h 80"/>
                <a:gd name="T6" fmla="*/ 76 w 92"/>
                <a:gd name="T7" fmla="*/ 20 h 80"/>
                <a:gd name="T8" fmla="*/ 54 w 92"/>
                <a:gd name="T9" fmla="*/ 13 h 80"/>
                <a:gd name="T10" fmla="*/ 46 w 92"/>
                <a:gd name="T11" fmla="*/ 73 h 80"/>
                <a:gd name="T12" fmla="*/ 13 w 92"/>
                <a:gd name="T13" fmla="*/ 65 h 80"/>
                <a:gd name="T14" fmla="*/ 6 w 92"/>
                <a:gd name="T15" fmla="*/ 46 h 80"/>
                <a:gd name="T16" fmla="*/ 0 w 92"/>
                <a:gd name="T17" fmla="*/ 44 h 80"/>
                <a:gd name="T18" fmla="*/ 1 w 92"/>
                <a:gd name="T19" fmla="*/ 42 h 80"/>
                <a:gd name="T20" fmla="*/ 18 w 92"/>
                <a:gd name="T21" fmla="*/ 28 h 80"/>
                <a:gd name="T22" fmla="*/ 21 w 92"/>
                <a:gd name="T23" fmla="*/ 26 h 80"/>
                <a:gd name="T24" fmla="*/ 22 w 92"/>
                <a:gd name="T25" fmla="*/ 26 h 80"/>
                <a:gd name="T26" fmla="*/ 18 w 92"/>
                <a:gd name="T27" fmla="*/ 33 h 80"/>
                <a:gd name="T28" fmla="*/ 15 w 92"/>
                <a:gd name="T29" fmla="*/ 63 h 80"/>
                <a:gd name="T30" fmla="*/ 33 w 92"/>
                <a:gd name="T31" fmla="*/ 69 h 80"/>
                <a:gd name="T32" fmla="*/ 40 w 92"/>
                <a:gd name="T33" fmla="*/ 9 h 80"/>
                <a:gd name="T34" fmla="*/ 78 w 92"/>
                <a:gd name="T35" fmla="*/ 19 h 80"/>
                <a:gd name="T36" fmla="*/ 86 w 92"/>
                <a:gd name="T37" fmla="*/ 39 h 80"/>
                <a:gd name="T38" fmla="*/ 92 w 92"/>
                <a:gd name="T39" fmla="*/ 42 h 80"/>
                <a:gd name="T40" fmla="*/ 92 w 92"/>
                <a:gd name="T41" fmla="*/ 43 h 80"/>
                <a:gd name="T42" fmla="*/ 66 w 92"/>
                <a:gd name="T43" fmla="*/ 6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2" h="80">
                  <a:moveTo>
                    <a:pt x="66" y="60"/>
                  </a:moveTo>
                  <a:cubicBezTo>
                    <a:pt x="64" y="61"/>
                    <a:pt x="64" y="61"/>
                    <a:pt x="64" y="60"/>
                  </a:cubicBezTo>
                  <a:cubicBezTo>
                    <a:pt x="63" y="59"/>
                    <a:pt x="64" y="59"/>
                    <a:pt x="66" y="57"/>
                  </a:cubicBezTo>
                  <a:cubicBezTo>
                    <a:pt x="76" y="47"/>
                    <a:pt x="85" y="34"/>
                    <a:pt x="76" y="20"/>
                  </a:cubicBezTo>
                  <a:cubicBezTo>
                    <a:pt x="70" y="11"/>
                    <a:pt x="61" y="8"/>
                    <a:pt x="54" y="13"/>
                  </a:cubicBezTo>
                  <a:cubicBezTo>
                    <a:pt x="35" y="26"/>
                    <a:pt x="69" y="57"/>
                    <a:pt x="46" y="73"/>
                  </a:cubicBezTo>
                  <a:cubicBezTo>
                    <a:pt x="35" y="80"/>
                    <a:pt x="20" y="76"/>
                    <a:pt x="13" y="65"/>
                  </a:cubicBezTo>
                  <a:cubicBezTo>
                    <a:pt x="7" y="56"/>
                    <a:pt x="7" y="49"/>
                    <a:pt x="6" y="46"/>
                  </a:cubicBezTo>
                  <a:cubicBezTo>
                    <a:pt x="3" y="43"/>
                    <a:pt x="2" y="46"/>
                    <a:pt x="0" y="44"/>
                  </a:cubicBezTo>
                  <a:cubicBezTo>
                    <a:pt x="0" y="44"/>
                    <a:pt x="0" y="43"/>
                    <a:pt x="1" y="4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7"/>
                    <a:pt x="21" y="29"/>
                    <a:pt x="18" y="33"/>
                  </a:cubicBezTo>
                  <a:cubicBezTo>
                    <a:pt x="11" y="44"/>
                    <a:pt x="8" y="53"/>
                    <a:pt x="15" y="63"/>
                  </a:cubicBezTo>
                  <a:cubicBezTo>
                    <a:pt x="19" y="70"/>
                    <a:pt x="26" y="73"/>
                    <a:pt x="33" y="69"/>
                  </a:cubicBezTo>
                  <a:cubicBezTo>
                    <a:pt x="48" y="58"/>
                    <a:pt x="14" y="26"/>
                    <a:pt x="40" y="9"/>
                  </a:cubicBezTo>
                  <a:cubicBezTo>
                    <a:pt x="52" y="0"/>
                    <a:pt x="69" y="5"/>
                    <a:pt x="78" y="19"/>
                  </a:cubicBezTo>
                  <a:cubicBezTo>
                    <a:pt x="85" y="28"/>
                    <a:pt x="83" y="35"/>
                    <a:pt x="86" y="39"/>
                  </a:cubicBezTo>
                  <a:cubicBezTo>
                    <a:pt x="88" y="43"/>
                    <a:pt x="91" y="40"/>
                    <a:pt x="92" y="42"/>
                  </a:cubicBezTo>
                  <a:cubicBezTo>
                    <a:pt x="92" y="42"/>
                    <a:pt x="92" y="43"/>
                    <a:pt x="92" y="43"/>
                  </a:cubicBezTo>
                  <a:lnTo>
                    <a:pt x="66" y="60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3998140F-CC09-4CCE-BF6F-2F78725402B0}"/>
                </a:ext>
              </a:extLst>
            </p:cNvPr>
            <p:cNvSpPr/>
            <p:nvPr/>
          </p:nvSpPr>
          <p:spPr bwMode="auto">
            <a:xfrm>
              <a:off x="1882872" y="2799697"/>
              <a:ext cx="676402" cy="693670"/>
            </a:xfrm>
            <a:custGeom>
              <a:avLst/>
              <a:gdLst>
                <a:gd name="T0" fmla="*/ 32 w 99"/>
                <a:gd name="T1" fmla="*/ 90 h 102"/>
                <a:gd name="T2" fmla="*/ 27 w 99"/>
                <a:gd name="T3" fmla="*/ 102 h 102"/>
                <a:gd name="T4" fmla="*/ 25 w 99"/>
                <a:gd name="T5" fmla="*/ 101 h 102"/>
                <a:gd name="T6" fmla="*/ 20 w 99"/>
                <a:gd name="T7" fmla="*/ 86 h 102"/>
                <a:gd name="T8" fmla="*/ 15 w 99"/>
                <a:gd name="T9" fmla="*/ 71 h 102"/>
                <a:gd name="T10" fmla="*/ 16 w 99"/>
                <a:gd name="T11" fmla="*/ 68 h 102"/>
                <a:gd name="T12" fmla="*/ 26 w 99"/>
                <a:gd name="T13" fmla="*/ 75 h 102"/>
                <a:gd name="T14" fmla="*/ 51 w 99"/>
                <a:gd name="T15" fmla="*/ 67 h 102"/>
                <a:gd name="T16" fmla="*/ 42 w 99"/>
                <a:gd name="T17" fmla="*/ 38 h 102"/>
                <a:gd name="T18" fmla="*/ 17 w 99"/>
                <a:gd name="T19" fmla="*/ 47 h 102"/>
                <a:gd name="T20" fmla="*/ 13 w 99"/>
                <a:gd name="T21" fmla="*/ 58 h 102"/>
                <a:gd name="T22" fmla="*/ 10 w 99"/>
                <a:gd name="T23" fmla="*/ 57 h 102"/>
                <a:gd name="T24" fmla="*/ 6 w 99"/>
                <a:gd name="T25" fmla="*/ 42 h 102"/>
                <a:gd name="T26" fmla="*/ 0 w 99"/>
                <a:gd name="T27" fmla="*/ 27 h 102"/>
                <a:gd name="T28" fmla="*/ 1 w 99"/>
                <a:gd name="T29" fmla="*/ 24 h 102"/>
                <a:gd name="T30" fmla="*/ 12 w 99"/>
                <a:gd name="T31" fmla="*/ 31 h 102"/>
                <a:gd name="T32" fmla="*/ 67 w 99"/>
                <a:gd name="T33" fmla="*/ 12 h 102"/>
                <a:gd name="T34" fmla="*/ 71 w 99"/>
                <a:gd name="T35" fmla="*/ 1 h 102"/>
                <a:gd name="T36" fmla="*/ 74 w 99"/>
                <a:gd name="T37" fmla="*/ 2 h 102"/>
                <a:gd name="T38" fmla="*/ 78 w 99"/>
                <a:gd name="T39" fmla="*/ 17 h 102"/>
                <a:gd name="T40" fmla="*/ 84 w 99"/>
                <a:gd name="T41" fmla="*/ 32 h 102"/>
                <a:gd name="T42" fmla="*/ 83 w 99"/>
                <a:gd name="T43" fmla="*/ 35 h 102"/>
                <a:gd name="T44" fmla="*/ 72 w 99"/>
                <a:gd name="T45" fmla="*/ 28 h 102"/>
                <a:gd name="T46" fmla="*/ 44 w 99"/>
                <a:gd name="T47" fmla="*/ 38 h 102"/>
                <a:gd name="T48" fmla="*/ 54 w 99"/>
                <a:gd name="T49" fmla="*/ 66 h 102"/>
                <a:gd name="T50" fmla="*/ 82 w 99"/>
                <a:gd name="T51" fmla="*/ 56 h 102"/>
                <a:gd name="T52" fmla="*/ 86 w 99"/>
                <a:gd name="T53" fmla="*/ 44 h 102"/>
                <a:gd name="T54" fmla="*/ 88 w 99"/>
                <a:gd name="T55" fmla="*/ 46 h 102"/>
                <a:gd name="T56" fmla="*/ 93 w 99"/>
                <a:gd name="T57" fmla="*/ 61 h 102"/>
                <a:gd name="T58" fmla="*/ 98 w 99"/>
                <a:gd name="T59" fmla="*/ 76 h 102"/>
                <a:gd name="T60" fmla="*/ 98 w 99"/>
                <a:gd name="T61" fmla="*/ 79 h 102"/>
                <a:gd name="T62" fmla="*/ 87 w 99"/>
                <a:gd name="T63" fmla="*/ 72 h 102"/>
                <a:gd name="T64" fmla="*/ 32 w 99"/>
                <a:gd name="T65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" h="102">
                  <a:moveTo>
                    <a:pt x="32" y="90"/>
                  </a:moveTo>
                  <a:cubicBezTo>
                    <a:pt x="23" y="93"/>
                    <a:pt x="30" y="101"/>
                    <a:pt x="27" y="102"/>
                  </a:cubicBezTo>
                  <a:cubicBezTo>
                    <a:pt x="26" y="102"/>
                    <a:pt x="26" y="102"/>
                    <a:pt x="25" y="101"/>
                  </a:cubicBezTo>
                  <a:cubicBezTo>
                    <a:pt x="23" y="95"/>
                    <a:pt x="22" y="90"/>
                    <a:pt x="20" y="86"/>
                  </a:cubicBezTo>
                  <a:cubicBezTo>
                    <a:pt x="19" y="81"/>
                    <a:pt x="17" y="76"/>
                    <a:pt x="15" y="71"/>
                  </a:cubicBezTo>
                  <a:cubicBezTo>
                    <a:pt x="15" y="69"/>
                    <a:pt x="15" y="68"/>
                    <a:pt x="16" y="68"/>
                  </a:cubicBezTo>
                  <a:cubicBezTo>
                    <a:pt x="19" y="67"/>
                    <a:pt x="18" y="78"/>
                    <a:pt x="26" y="75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8" y="50"/>
                    <a:pt x="16" y="57"/>
                    <a:pt x="13" y="58"/>
                  </a:cubicBezTo>
                  <a:cubicBezTo>
                    <a:pt x="12" y="59"/>
                    <a:pt x="11" y="58"/>
                    <a:pt x="10" y="57"/>
                  </a:cubicBezTo>
                  <a:cubicBezTo>
                    <a:pt x="9" y="51"/>
                    <a:pt x="7" y="46"/>
                    <a:pt x="6" y="42"/>
                  </a:cubicBezTo>
                  <a:cubicBezTo>
                    <a:pt x="4" y="37"/>
                    <a:pt x="2" y="32"/>
                    <a:pt x="0" y="27"/>
                  </a:cubicBezTo>
                  <a:cubicBezTo>
                    <a:pt x="0" y="25"/>
                    <a:pt x="0" y="25"/>
                    <a:pt x="1" y="24"/>
                  </a:cubicBezTo>
                  <a:cubicBezTo>
                    <a:pt x="4" y="23"/>
                    <a:pt x="3" y="34"/>
                    <a:pt x="12" y="31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76" y="9"/>
                    <a:pt x="68" y="2"/>
                    <a:pt x="71" y="1"/>
                  </a:cubicBezTo>
                  <a:cubicBezTo>
                    <a:pt x="72" y="0"/>
                    <a:pt x="73" y="1"/>
                    <a:pt x="74" y="2"/>
                  </a:cubicBezTo>
                  <a:cubicBezTo>
                    <a:pt x="75" y="8"/>
                    <a:pt x="77" y="13"/>
                    <a:pt x="78" y="17"/>
                  </a:cubicBezTo>
                  <a:cubicBezTo>
                    <a:pt x="80" y="22"/>
                    <a:pt x="82" y="27"/>
                    <a:pt x="84" y="32"/>
                  </a:cubicBezTo>
                  <a:cubicBezTo>
                    <a:pt x="84" y="34"/>
                    <a:pt x="84" y="34"/>
                    <a:pt x="83" y="35"/>
                  </a:cubicBezTo>
                  <a:cubicBezTo>
                    <a:pt x="80" y="36"/>
                    <a:pt x="81" y="25"/>
                    <a:pt x="72" y="2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0" y="53"/>
                    <a:pt x="83" y="45"/>
                    <a:pt x="86" y="44"/>
                  </a:cubicBezTo>
                  <a:cubicBezTo>
                    <a:pt x="87" y="44"/>
                    <a:pt x="88" y="44"/>
                    <a:pt x="88" y="46"/>
                  </a:cubicBezTo>
                  <a:cubicBezTo>
                    <a:pt x="90" y="52"/>
                    <a:pt x="92" y="57"/>
                    <a:pt x="93" y="61"/>
                  </a:cubicBezTo>
                  <a:cubicBezTo>
                    <a:pt x="95" y="65"/>
                    <a:pt x="97" y="70"/>
                    <a:pt x="98" y="76"/>
                  </a:cubicBezTo>
                  <a:cubicBezTo>
                    <a:pt x="99" y="78"/>
                    <a:pt x="99" y="78"/>
                    <a:pt x="98" y="79"/>
                  </a:cubicBezTo>
                  <a:cubicBezTo>
                    <a:pt x="95" y="80"/>
                    <a:pt x="96" y="69"/>
                    <a:pt x="87" y="72"/>
                  </a:cubicBezTo>
                  <a:lnTo>
                    <a:pt x="32" y="90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071FB686-8581-4AA3-BFD7-DC8F4927137D}"/>
                </a:ext>
              </a:extLst>
            </p:cNvPr>
            <p:cNvSpPr/>
            <p:nvPr/>
          </p:nvSpPr>
          <p:spPr bwMode="auto">
            <a:xfrm>
              <a:off x="1822429" y="2238426"/>
              <a:ext cx="546878" cy="483555"/>
            </a:xfrm>
            <a:custGeom>
              <a:avLst/>
              <a:gdLst>
                <a:gd name="T0" fmla="*/ 12 w 80"/>
                <a:gd name="T1" fmla="*/ 61 h 71"/>
                <a:gd name="T2" fmla="*/ 4 w 80"/>
                <a:gd name="T3" fmla="*/ 71 h 71"/>
                <a:gd name="T4" fmla="*/ 3 w 80"/>
                <a:gd name="T5" fmla="*/ 69 h 71"/>
                <a:gd name="T6" fmla="*/ 2 w 80"/>
                <a:gd name="T7" fmla="*/ 53 h 71"/>
                <a:gd name="T8" fmla="*/ 0 w 80"/>
                <a:gd name="T9" fmla="*/ 12 h 71"/>
                <a:gd name="T10" fmla="*/ 21 w 80"/>
                <a:gd name="T11" fmla="*/ 6 h 71"/>
                <a:gd name="T12" fmla="*/ 24 w 80"/>
                <a:gd name="T13" fmla="*/ 5 h 71"/>
                <a:gd name="T14" fmla="*/ 25 w 80"/>
                <a:gd name="T15" fmla="*/ 6 h 71"/>
                <a:gd name="T16" fmla="*/ 16 w 80"/>
                <a:gd name="T17" fmla="*/ 12 h 71"/>
                <a:gd name="T18" fmla="*/ 4 w 80"/>
                <a:gd name="T19" fmla="*/ 39 h 71"/>
                <a:gd name="T20" fmla="*/ 4 w 80"/>
                <a:gd name="T21" fmla="*/ 45 h 71"/>
                <a:gd name="T22" fmla="*/ 37 w 80"/>
                <a:gd name="T23" fmla="*/ 43 h 71"/>
                <a:gd name="T24" fmla="*/ 37 w 80"/>
                <a:gd name="T25" fmla="*/ 40 h 71"/>
                <a:gd name="T26" fmla="*/ 22 w 80"/>
                <a:gd name="T27" fmla="*/ 27 h 71"/>
                <a:gd name="T28" fmla="*/ 19 w 80"/>
                <a:gd name="T29" fmla="*/ 25 h 71"/>
                <a:gd name="T30" fmla="*/ 21 w 80"/>
                <a:gd name="T31" fmla="*/ 24 h 71"/>
                <a:gd name="T32" fmla="*/ 55 w 80"/>
                <a:gd name="T33" fmla="*/ 22 h 71"/>
                <a:gd name="T34" fmla="*/ 57 w 80"/>
                <a:gd name="T35" fmla="*/ 24 h 71"/>
                <a:gd name="T36" fmla="*/ 54 w 80"/>
                <a:gd name="T37" fmla="*/ 25 h 71"/>
                <a:gd name="T38" fmla="*/ 39 w 80"/>
                <a:gd name="T39" fmla="*/ 40 h 71"/>
                <a:gd name="T40" fmla="*/ 40 w 80"/>
                <a:gd name="T41" fmla="*/ 43 h 71"/>
                <a:gd name="T42" fmla="*/ 68 w 80"/>
                <a:gd name="T43" fmla="*/ 42 h 71"/>
                <a:gd name="T44" fmla="*/ 76 w 80"/>
                <a:gd name="T45" fmla="*/ 32 h 71"/>
                <a:gd name="T46" fmla="*/ 50 w 80"/>
                <a:gd name="T47" fmla="*/ 2 h 71"/>
                <a:gd name="T48" fmla="*/ 47 w 80"/>
                <a:gd name="T49" fmla="*/ 1 h 71"/>
                <a:gd name="T50" fmla="*/ 48 w 80"/>
                <a:gd name="T51" fmla="*/ 0 h 71"/>
                <a:gd name="T52" fmla="*/ 52 w 80"/>
                <a:gd name="T53" fmla="*/ 0 h 71"/>
                <a:gd name="T54" fmla="*/ 77 w 80"/>
                <a:gd name="T55" fmla="*/ 4 h 71"/>
                <a:gd name="T56" fmla="*/ 79 w 80"/>
                <a:gd name="T57" fmla="*/ 49 h 71"/>
                <a:gd name="T58" fmla="*/ 80 w 80"/>
                <a:gd name="T59" fmla="*/ 65 h 71"/>
                <a:gd name="T60" fmla="*/ 78 w 80"/>
                <a:gd name="T61" fmla="*/ 67 h 71"/>
                <a:gd name="T62" fmla="*/ 70 w 80"/>
                <a:gd name="T63" fmla="*/ 58 h 71"/>
                <a:gd name="T64" fmla="*/ 12 w 80"/>
                <a:gd name="T65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71">
                  <a:moveTo>
                    <a:pt x="12" y="61"/>
                  </a:moveTo>
                  <a:cubicBezTo>
                    <a:pt x="3" y="61"/>
                    <a:pt x="8" y="71"/>
                    <a:pt x="4" y="71"/>
                  </a:cubicBezTo>
                  <a:cubicBezTo>
                    <a:pt x="3" y="71"/>
                    <a:pt x="3" y="71"/>
                    <a:pt x="3" y="69"/>
                  </a:cubicBezTo>
                  <a:cubicBezTo>
                    <a:pt x="2" y="63"/>
                    <a:pt x="2" y="58"/>
                    <a:pt x="2" y="53"/>
                  </a:cubicBezTo>
                  <a:cubicBezTo>
                    <a:pt x="2" y="39"/>
                    <a:pt x="1" y="26"/>
                    <a:pt x="0" y="12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5"/>
                    <a:pt x="24" y="5"/>
                    <a:pt x="24" y="5"/>
                  </a:cubicBezTo>
                  <a:cubicBezTo>
                    <a:pt x="25" y="5"/>
                    <a:pt x="25" y="5"/>
                    <a:pt x="25" y="6"/>
                  </a:cubicBezTo>
                  <a:cubicBezTo>
                    <a:pt x="25" y="7"/>
                    <a:pt x="23" y="7"/>
                    <a:pt x="16" y="12"/>
                  </a:cubicBezTo>
                  <a:cubicBezTo>
                    <a:pt x="8" y="17"/>
                    <a:pt x="3" y="25"/>
                    <a:pt x="4" y="39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6" y="32"/>
                    <a:pt x="30" y="27"/>
                    <a:pt x="22" y="27"/>
                  </a:cubicBezTo>
                  <a:cubicBezTo>
                    <a:pt x="20" y="27"/>
                    <a:pt x="19" y="27"/>
                    <a:pt x="19" y="25"/>
                  </a:cubicBezTo>
                  <a:cubicBezTo>
                    <a:pt x="19" y="25"/>
                    <a:pt x="20" y="24"/>
                    <a:pt x="21" y="24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7" y="23"/>
                    <a:pt x="57" y="24"/>
                  </a:cubicBezTo>
                  <a:cubicBezTo>
                    <a:pt x="57" y="25"/>
                    <a:pt x="56" y="25"/>
                    <a:pt x="54" y="25"/>
                  </a:cubicBezTo>
                  <a:cubicBezTo>
                    <a:pt x="44" y="26"/>
                    <a:pt x="39" y="32"/>
                    <a:pt x="39" y="40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73" y="41"/>
                    <a:pt x="76" y="39"/>
                    <a:pt x="76" y="32"/>
                  </a:cubicBezTo>
                  <a:cubicBezTo>
                    <a:pt x="75" y="14"/>
                    <a:pt x="62" y="5"/>
                    <a:pt x="50" y="2"/>
                  </a:cubicBezTo>
                  <a:cubicBezTo>
                    <a:pt x="48" y="2"/>
                    <a:pt x="47" y="2"/>
                    <a:pt x="47" y="1"/>
                  </a:cubicBezTo>
                  <a:cubicBezTo>
                    <a:pt x="47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19"/>
                    <a:pt x="78" y="34"/>
                    <a:pt x="79" y="49"/>
                  </a:cubicBezTo>
                  <a:cubicBezTo>
                    <a:pt x="79" y="54"/>
                    <a:pt x="80" y="59"/>
                    <a:pt x="80" y="65"/>
                  </a:cubicBezTo>
                  <a:cubicBezTo>
                    <a:pt x="80" y="67"/>
                    <a:pt x="79" y="67"/>
                    <a:pt x="78" y="67"/>
                  </a:cubicBezTo>
                  <a:cubicBezTo>
                    <a:pt x="75" y="68"/>
                    <a:pt x="79" y="58"/>
                    <a:pt x="70" y="58"/>
                  </a:cubicBezTo>
                  <a:lnTo>
                    <a:pt x="12" y="61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EBF5A4C5-D496-4868-B67C-8291D4496504}"/>
                </a:ext>
              </a:extLst>
            </p:cNvPr>
            <p:cNvSpPr/>
            <p:nvPr/>
          </p:nvSpPr>
          <p:spPr bwMode="auto">
            <a:xfrm>
              <a:off x="1831063" y="1481433"/>
              <a:ext cx="633227" cy="662010"/>
            </a:xfrm>
            <a:custGeom>
              <a:avLst/>
              <a:gdLst>
                <a:gd name="T0" fmla="*/ 62 w 93"/>
                <a:gd name="T1" fmla="*/ 78 h 97"/>
                <a:gd name="T2" fmla="*/ 77 w 93"/>
                <a:gd name="T3" fmla="*/ 74 h 97"/>
                <a:gd name="T4" fmla="*/ 81 w 93"/>
                <a:gd name="T5" fmla="*/ 69 h 97"/>
                <a:gd name="T6" fmla="*/ 81 w 93"/>
                <a:gd name="T7" fmla="*/ 70 h 97"/>
                <a:gd name="T8" fmla="*/ 79 w 93"/>
                <a:gd name="T9" fmla="*/ 83 h 97"/>
                <a:gd name="T10" fmla="*/ 76 w 93"/>
                <a:gd name="T11" fmla="*/ 96 h 97"/>
                <a:gd name="T12" fmla="*/ 74 w 93"/>
                <a:gd name="T13" fmla="*/ 97 h 97"/>
                <a:gd name="T14" fmla="*/ 74 w 93"/>
                <a:gd name="T15" fmla="*/ 90 h 97"/>
                <a:gd name="T16" fmla="*/ 61 w 93"/>
                <a:gd name="T17" fmla="*/ 80 h 97"/>
                <a:gd name="T18" fmla="*/ 13 w 93"/>
                <a:gd name="T19" fmla="*/ 70 h 97"/>
                <a:gd name="T20" fmla="*/ 3 w 93"/>
                <a:gd name="T21" fmla="*/ 79 h 97"/>
                <a:gd name="T22" fmla="*/ 1 w 93"/>
                <a:gd name="T23" fmla="*/ 81 h 97"/>
                <a:gd name="T24" fmla="*/ 1 w 93"/>
                <a:gd name="T25" fmla="*/ 79 h 97"/>
                <a:gd name="T26" fmla="*/ 3 w 93"/>
                <a:gd name="T27" fmla="*/ 67 h 97"/>
                <a:gd name="T28" fmla="*/ 6 w 93"/>
                <a:gd name="T29" fmla="*/ 55 h 97"/>
                <a:gd name="T30" fmla="*/ 64 w 93"/>
                <a:gd name="T31" fmla="*/ 26 h 97"/>
                <a:gd name="T32" fmla="*/ 65 w 93"/>
                <a:gd name="T33" fmla="*/ 26 h 97"/>
                <a:gd name="T34" fmla="*/ 32 w 93"/>
                <a:gd name="T35" fmla="*/ 19 h 97"/>
                <a:gd name="T36" fmla="*/ 16 w 93"/>
                <a:gd name="T37" fmla="*/ 23 h 97"/>
                <a:gd name="T38" fmla="*/ 13 w 93"/>
                <a:gd name="T39" fmla="*/ 28 h 97"/>
                <a:gd name="T40" fmla="*/ 12 w 93"/>
                <a:gd name="T41" fmla="*/ 26 h 97"/>
                <a:gd name="T42" fmla="*/ 15 w 93"/>
                <a:gd name="T43" fmla="*/ 14 h 97"/>
                <a:gd name="T44" fmla="*/ 18 w 93"/>
                <a:gd name="T45" fmla="*/ 1 h 97"/>
                <a:gd name="T46" fmla="*/ 19 w 93"/>
                <a:gd name="T47" fmla="*/ 0 h 97"/>
                <a:gd name="T48" fmla="*/ 20 w 93"/>
                <a:gd name="T49" fmla="*/ 6 h 97"/>
                <a:gd name="T50" fmla="*/ 32 w 93"/>
                <a:gd name="T51" fmla="*/ 16 h 97"/>
                <a:gd name="T52" fmla="*/ 89 w 93"/>
                <a:gd name="T53" fmla="*/ 29 h 97"/>
                <a:gd name="T54" fmla="*/ 93 w 93"/>
                <a:gd name="T55" fmla="*/ 31 h 97"/>
                <a:gd name="T56" fmla="*/ 90 w 93"/>
                <a:gd name="T57" fmla="*/ 33 h 97"/>
                <a:gd name="T58" fmla="*/ 17 w 93"/>
                <a:gd name="T59" fmla="*/ 68 h 97"/>
                <a:gd name="T60" fmla="*/ 17 w 93"/>
                <a:gd name="T61" fmla="*/ 68 h 97"/>
                <a:gd name="T62" fmla="*/ 62 w 93"/>
                <a:gd name="T63" fmla="*/ 7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97">
                  <a:moveTo>
                    <a:pt x="62" y="78"/>
                  </a:moveTo>
                  <a:cubicBezTo>
                    <a:pt x="71" y="80"/>
                    <a:pt x="75" y="77"/>
                    <a:pt x="77" y="74"/>
                  </a:cubicBezTo>
                  <a:cubicBezTo>
                    <a:pt x="79" y="71"/>
                    <a:pt x="79" y="68"/>
                    <a:pt x="81" y="69"/>
                  </a:cubicBezTo>
                  <a:cubicBezTo>
                    <a:pt x="81" y="69"/>
                    <a:pt x="82" y="69"/>
                    <a:pt x="81" y="70"/>
                  </a:cubicBezTo>
                  <a:cubicBezTo>
                    <a:pt x="81" y="74"/>
                    <a:pt x="79" y="78"/>
                    <a:pt x="79" y="83"/>
                  </a:cubicBezTo>
                  <a:cubicBezTo>
                    <a:pt x="78" y="87"/>
                    <a:pt x="77" y="92"/>
                    <a:pt x="76" y="96"/>
                  </a:cubicBezTo>
                  <a:cubicBezTo>
                    <a:pt x="76" y="97"/>
                    <a:pt x="75" y="97"/>
                    <a:pt x="74" y="97"/>
                  </a:cubicBezTo>
                  <a:cubicBezTo>
                    <a:pt x="73" y="96"/>
                    <a:pt x="74" y="94"/>
                    <a:pt x="74" y="90"/>
                  </a:cubicBezTo>
                  <a:cubicBezTo>
                    <a:pt x="73" y="87"/>
                    <a:pt x="70" y="82"/>
                    <a:pt x="61" y="8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7" y="72"/>
                    <a:pt x="5" y="75"/>
                    <a:pt x="3" y="79"/>
                  </a:cubicBezTo>
                  <a:cubicBezTo>
                    <a:pt x="3" y="80"/>
                    <a:pt x="3" y="81"/>
                    <a:pt x="1" y="81"/>
                  </a:cubicBezTo>
                  <a:cubicBezTo>
                    <a:pt x="1" y="81"/>
                    <a:pt x="0" y="80"/>
                    <a:pt x="1" y="79"/>
                  </a:cubicBezTo>
                  <a:cubicBezTo>
                    <a:pt x="1" y="75"/>
                    <a:pt x="2" y="71"/>
                    <a:pt x="3" y="67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3" y="17"/>
                    <a:pt x="19" y="20"/>
                    <a:pt x="16" y="23"/>
                  </a:cubicBezTo>
                  <a:cubicBezTo>
                    <a:pt x="14" y="25"/>
                    <a:pt x="15" y="29"/>
                    <a:pt x="13" y="28"/>
                  </a:cubicBezTo>
                  <a:cubicBezTo>
                    <a:pt x="12" y="28"/>
                    <a:pt x="12" y="28"/>
                    <a:pt x="12" y="26"/>
                  </a:cubicBezTo>
                  <a:cubicBezTo>
                    <a:pt x="13" y="23"/>
                    <a:pt x="14" y="18"/>
                    <a:pt x="15" y="14"/>
                  </a:cubicBezTo>
                  <a:cubicBezTo>
                    <a:pt x="16" y="9"/>
                    <a:pt x="17" y="5"/>
                    <a:pt x="18" y="1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1" y="0"/>
                    <a:pt x="19" y="3"/>
                    <a:pt x="20" y="6"/>
                  </a:cubicBezTo>
                  <a:cubicBezTo>
                    <a:pt x="21" y="10"/>
                    <a:pt x="24" y="14"/>
                    <a:pt x="32" y="16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91" y="29"/>
                    <a:pt x="93" y="30"/>
                    <a:pt x="93" y="31"/>
                  </a:cubicBezTo>
                  <a:cubicBezTo>
                    <a:pt x="93" y="31"/>
                    <a:pt x="91" y="32"/>
                    <a:pt x="90" y="3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lnTo>
                    <a:pt x="62" y="78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1872EDD8-A829-423B-8642-E54E2B09C3F3}"/>
                </a:ext>
              </a:extLst>
            </p:cNvPr>
            <p:cNvSpPr/>
            <p:nvPr/>
          </p:nvSpPr>
          <p:spPr bwMode="auto">
            <a:xfrm>
              <a:off x="2026788" y="992122"/>
              <a:ext cx="607323" cy="604444"/>
            </a:xfrm>
            <a:custGeom>
              <a:avLst/>
              <a:gdLst>
                <a:gd name="T0" fmla="*/ 75 w 89"/>
                <a:gd name="T1" fmla="*/ 62 h 89"/>
                <a:gd name="T2" fmla="*/ 74 w 89"/>
                <a:gd name="T3" fmla="*/ 33 h 89"/>
                <a:gd name="T4" fmla="*/ 64 w 89"/>
                <a:gd name="T5" fmla="*/ 21 h 89"/>
                <a:gd name="T6" fmla="*/ 66 w 89"/>
                <a:gd name="T7" fmla="*/ 21 h 89"/>
                <a:gd name="T8" fmla="*/ 70 w 89"/>
                <a:gd name="T9" fmla="*/ 23 h 89"/>
                <a:gd name="T10" fmla="*/ 89 w 89"/>
                <a:gd name="T11" fmla="*/ 38 h 89"/>
                <a:gd name="T12" fmla="*/ 77 w 89"/>
                <a:gd name="T13" fmla="*/ 62 h 89"/>
                <a:gd name="T14" fmla="*/ 66 w 89"/>
                <a:gd name="T15" fmla="*/ 88 h 89"/>
                <a:gd name="T16" fmla="*/ 64 w 89"/>
                <a:gd name="T17" fmla="*/ 89 h 89"/>
                <a:gd name="T18" fmla="*/ 62 w 89"/>
                <a:gd name="T19" fmla="*/ 86 h 89"/>
                <a:gd name="T20" fmla="*/ 16 w 89"/>
                <a:gd name="T21" fmla="*/ 18 h 89"/>
                <a:gd name="T22" fmla="*/ 13 w 89"/>
                <a:gd name="T23" fmla="*/ 24 h 89"/>
                <a:gd name="T24" fmla="*/ 14 w 89"/>
                <a:gd name="T25" fmla="*/ 53 h 89"/>
                <a:gd name="T26" fmla="*/ 21 w 89"/>
                <a:gd name="T27" fmla="*/ 62 h 89"/>
                <a:gd name="T28" fmla="*/ 19 w 89"/>
                <a:gd name="T29" fmla="*/ 63 h 89"/>
                <a:gd name="T30" fmla="*/ 17 w 89"/>
                <a:gd name="T31" fmla="*/ 61 h 89"/>
                <a:gd name="T32" fmla="*/ 0 w 89"/>
                <a:gd name="T33" fmla="*/ 47 h 89"/>
                <a:gd name="T34" fmla="*/ 11 w 89"/>
                <a:gd name="T35" fmla="*/ 24 h 89"/>
                <a:gd name="T36" fmla="*/ 21 w 89"/>
                <a:gd name="T37" fmla="*/ 1 h 89"/>
                <a:gd name="T38" fmla="*/ 23 w 89"/>
                <a:gd name="T39" fmla="*/ 0 h 89"/>
                <a:gd name="T40" fmla="*/ 25 w 89"/>
                <a:gd name="T41" fmla="*/ 3 h 89"/>
                <a:gd name="T42" fmla="*/ 71 w 89"/>
                <a:gd name="T43" fmla="*/ 70 h 89"/>
                <a:gd name="T44" fmla="*/ 75 w 89"/>
                <a:gd name="T45" fmla="*/ 6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9" h="89">
                  <a:moveTo>
                    <a:pt x="75" y="62"/>
                  </a:moveTo>
                  <a:cubicBezTo>
                    <a:pt x="80" y="50"/>
                    <a:pt x="78" y="40"/>
                    <a:pt x="74" y="33"/>
                  </a:cubicBezTo>
                  <a:cubicBezTo>
                    <a:pt x="70" y="25"/>
                    <a:pt x="64" y="23"/>
                    <a:pt x="64" y="21"/>
                  </a:cubicBezTo>
                  <a:cubicBezTo>
                    <a:pt x="65" y="21"/>
                    <a:pt x="65" y="20"/>
                    <a:pt x="66" y="21"/>
                  </a:cubicBezTo>
                  <a:cubicBezTo>
                    <a:pt x="67" y="21"/>
                    <a:pt x="68" y="22"/>
                    <a:pt x="70" y="23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85" y="46"/>
                    <a:pt x="81" y="54"/>
                    <a:pt x="77" y="62"/>
                  </a:cubicBezTo>
                  <a:cubicBezTo>
                    <a:pt x="73" y="71"/>
                    <a:pt x="70" y="79"/>
                    <a:pt x="66" y="88"/>
                  </a:cubicBezTo>
                  <a:cubicBezTo>
                    <a:pt x="65" y="89"/>
                    <a:pt x="65" y="89"/>
                    <a:pt x="64" y="89"/>
                  </a:cubicBezTo>
                  <a:cubicBezTo>
                    <a:pt x="64" y="88"/>
                    <a:pt x="63" y="88"/>
                    <a:pt x="62" y="8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8" y="36"/>
                    <a:pt x="9" y="45"/>
                    <a:pt x="14" y="53"/>
                  </a:cubicBezTo>
                  <a:cubicBezTo>
                    <a:pt x="20" y="61"/>
                    <a:pt x="21" y="61"/>
                    <a:pt x="21" y="62"/>
                  </a:cubicBezTo>
                  <a:cubicBezTo>
                    <a:pt x="20" y="63"/>
                    <a:pt x="20" y="63"/>
                    <a:pt x="19" y="63"/>
                  </a:cubicBezTo>
                  <a:cubicBezTo>
                    <a:pt x="19" y="63"/>
                    <a:pt x="18" y="62"/>
                    <a:pt x="17" y="6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39"/>
                    <a:pt x="7" y="32"/>
                    <a:pt x="11" y="24"/>
                  </a:cubicBezTo>
                  <a:cubicBezTo>
                    <a:pt x="14" y="17"/>
                    <a:pt x="17" y="9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3" y="0"/>
                    <a:pt x="24" y="2"/>
                    <a:pt x="25" y="3"/>
                  </a:cubicBezTo>
                  <a:cubicBezTo>
                    <a:pt x="71" y="70"/>
                    <a:pt x="71" y="70"/>
                    <a:pt x="71" y="70"/>
                  </a:cubicBezTo>
                  <a:lnTo>
                    <a:pt x="75" y="62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3FBA9F2F-F26C-43A4-ADC7-119F68630BE9}"/>
                </a:ext>
              </a:extLst>
            </p:cNvPr>
            <p:cNvSpPr/>
            <p:nvPr/>
          </p:nvSpPr>
          <p:spPr bwMode="auto">
            <a:xfrm>
              <a:off x="2259931" y="404947"/>
              <a:ext cx="756995" cy="762750"/>
            </a:xfrm>
            <a:custGeom>
              <a:avLst/>
              <a:gdLst>
                <a:gd name="T0" fmla="*/ 13 w 111"/>
                <a:gd name="T1" fmla="*/ 62 h 112"/>
                <a:gd name="T2" fmla="*/ 1 w 111"/>
                <a:gd name="T3" fmla="*/ 65 h 112"/>
                <a:gd name="T4" fmla="*/ 2 w 111"/>
                <a:gd name="T5" fmla="*/ 62 h 112"/>
                <a:gd name="T6" fmla="*/ 12 w 111"/>
                <a:gd name="T7" fmla="*/ 50 h 112"/>
                <a:gd name="T8" fmla="*/ 21 w 111"/>
                <a:gd name="T9" fmla="*/ 37 h 112"/>
                <a:gd name="T10" fmla="*/ 24 w 111"/>
                <a:gd name="T11" fmla="*/ 36 h 112"/>
                <a:gd name="T12" fmla="*/ 24 w 111"/>
                <a:gd name="T13" fmla="*/ 49 h 112"/>
                <a:gd name="T14" fmla="*/ 44 w 111"/>
                <a:gd name="T15" fmla="*/ 65 h 112"/>
                <a:gd name="T16" fmla="*/ 63 w 111"/>
                <a:gd name="T17" fmla="*/ 42 h 112"/>
                <a:gd name="T18" fmla="*/ 42 w 111"/>
                <a:gd name="T19" fmla="*/ 26 h 112"/>
                <a:gd name="T20" fmla="*/ 30 w 111"/>
                <a:gd name="T21" fmla="*/ 29 h 112"/>
                <a:gd name="T22" fmla="*/ 30 w 111"/>
                <a:gd name="T23" fmla="*/ 26 h 112"/>
                <a:gd name="T24" fmla="*/ 40 w 111"/>
                <a:gd name="T25" fmla="*/ 14 h 112"/>
                <a:gd name="T26" fmla="*/ 50 w 111"/>
                <a:gd name="T27" fmla="*/ 1 h 112"/>
                <a:gd name="T28" fmla="*/ 53 w 111"/>
                <a:gd name="T29" fmla="*/ 0 h 112"/>
                <a:gd name="T30" fmla="*/ 53 w 111"/>
                <a:gd name="T31" fmla="*/ 13 h 112"/>
                <a:gd name="T32" fmla="*/ 98 w 111"/>
                <a:gd name="T33" fmla="*/ 50 h 112"/>
                <a:gd name="T34" fmla="*/ 111 w 111"/>
                <a:gd name="T35" fmla="*/ 47 h 112"/>
                <a:gd name="T36" fmla="*/ 110 w 111"/>
                <a:gd name="T37" fmla="*/ 50 h 112"/>
                <a:gd name="T38" fmla="*/ 100 w 111"/>
                <a:gd name="T39" fmla="*/ 62 h 112"/>
                <a:gd name="T40" fmla="*/ 91 w 111"/>
                <a:gd name="T41" fmla="*/ 74 h 112"/>
                <a:gd name="T42" fmla="*/ 88 w 111"/>
                <a:gd name="T43" fmla="*/ 75 h 112"/>
                <a:gd name="T44" fmla="*/ 88 w 111"/>
                <a:gd name="T45" fmla="*/ 62 h 112"/>
                <a:gd name="T46" fmla="*/ 65 w 111"/>
                <a:gd name="T47" fmla="*/ 44 h 112"/>
                <a:gd name="T48" fmla="*/ 46 w 111"/>
                <a:gd name="T49" fmla="*/ 67 h 112"/>
                <a:gd name="T50" fmla="*/ 69 w 111"/>
                <a:gd name="T51" fmla="*/ 86 h 112"/>
                <a:gd name="T52" fmla="*/ 82 w 111"/>
                <a:gd name="T53" fmla="*/ 83 h 112"/>
                <a:gd name="T54" fmla="*/ 81 w 111"/>
                <a:gd name="T55" fmla="*/ 86 h 112"/>
                <a:gd name="T56" fmla="*/ 71 w 111"/>
                <a:gd name="T57" fmla="*/ 98 h 112"/>
                <a:gd name="T58" fmla="*/ 62 w 111"/>
                <a:gd name="T59" fmla="*/ 110 h 112"/>
                <a:gd name="T60" fmla="*/ 59 w 111"/>
                <a:gd name="T61" fmla="*/ 111 h 112"/>
                <a:gd name="T62" fmla="*/ 59 w 111"/>
                <a:gd name="T63" fmla="*/ 98 h 112"/>
                <a:gd name="T64" fmla="*/ 13 w 111"/>
                <a:gd name="T65" fmla="*/ 6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1" h="112">
                  <a:moveTo>
                    <a:pt x="13" y="62"/>
                  </a:moveTo>
                  <a:cubicBezTo>
                    <a:pt x="6" y="56"/>
                    <a:pt x="4" y="67"/>
                    <a:pt x="1" y="65"/>
                  </a:cubicBezTo>
                  <a:cubicBezTo>
                    <a:pt x="1" y="64"/>
                    <a:pt x="0" y="63"/>
                    <a:pt x="2" y="62"/>
                  </a:cubicBezTo>
                  <a:cubicBezTo>
                    <a:pt x="5" y="57"/>
                    <a:pt x="9" y="53"/>
                    <a:pt x="12" y="50"/>
                  </a:cubicBezTo>
                  <a:cubicBezTo>
                    <a:pt x="14" y="46"/>
                    <a:pt x="18" y="42"/>
                    <a:pt x="21" y="37"/>
                  </a:cubicBezTo>
                  <a:cubicBezTo>
                    <a:pt x="22" y="36"/>
                    <a:pt x="23" y="36"/>
                    <a:pt x="24" y="36"/>
                  </a:cubicBezTo>
                  <a:cubicBezTo>
                    <a:pt x="26" y="38"/>
                    <a:pt x="17" y="43"/>
                    <a:pt x="24" y="4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35" y="20"/>
                    <a:pt x="33" y="31"/>
                    <a:pt x="30" y="29"/>
                  </a:cubicBezTo>
                  <a:cubicBezTo>
                    <a:pt x="29" y="28"/>
                    <a:pt x="29" y="27"/>
                    <a:pt x="30" y="26"/>
                  </a:cubicBezTo>
                  <a:cubicBezTo>
                    <a:pt x="34" y="21"/>
                    <a:pt x="38" y="17"/>
                    <a:pt x="40" y="14"/>
                  </a:cubicBezTo>
                  <a:cubicBezTo>
                    <a:pt x="43" y="10"/>
                    <a:pt x="46" y="6"/>
                    <a:pt x="50" y="1"/>
                  </a:cubicBezTo>
                  <a:cubicBezTo>
                    <a:pt x="51" y="0"/>
                    <a:pt x="52" y="0"/>
                    <a:pt x="53" y="0"/>
                  </a:cubicBezTo>
                  <a:cubicBezTo>
                    <a:pt x="55" y="2"/>
                    <a:pt x="46" y="7"/>
                    <a:pt x="53" y="13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105" y="55"/>
                    <a:pt x="108" y="45"/>
                    <a:pt x="111" y="47"/>
                  </a:cubicBezTo>
                  <a:cubicBezTo>
                    <a:pt x="111" y="47"/>
                    <a:pt x="111" y="48"/>
                    <a:pt x="110" y="50"/>
                  </a:cubicBezTo>
                  <a:cubicBezTo>
                    <a:pt x="107" y="54"/>
                    <a:pt x="103" y="58"/>
                    <a:pt x="100" y="62"/>
                  </a:cubicBezTo>
                  <a:cubicBezTo>
                    <a:pt x="97" y="65"/>
                    <a:pt x="94" y="70"/>
                    <a:pt x="91" y="74"/>
                  </a:cubicBezTo>
                  <a:cubicBezTo>
                    <a:pt x="89" y="76"/>
                    <a:pt x="89" y="76"/>
                    <a:pt x="88" y="75"/>
                  </a:cubicBezTo>
                  <a:cubicBezTo>
                    <a:pt x="86" y="73"/>
                    <a:pt x="95" y="68"/>
                    <a:pt x="88" y="62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77" y="91"/>
                    <a:pt x="79" y="81"/>
                    <a:pt x="82" y="83"/>
                  </a:cubicBezTo>
                  <a:cubicBezTo>
                    <a:pt x="82" y="83"/>
                    <a:pt x="83" y="84"/>
                    <a:pt x="81" y="86"/>
                  </a:cubicBezTo>
                  <a:cubicBezTo>
                    <a:pt x="78" y="90"/>
                    <a:pt x="74" y="94"/>
                    <a:pt x="71" y="98"/>
                  </a:cubicBezTo>
                  <a:cubicBezTo>
                    <a:pt x="69" y="101"/>
                    <a:pt x="65" y="106"/>
                    <a:pt x="62" y="110"/>
                  </a:cubicBezTo>
                  <a:cubicBezTo>
                    <a:pt x="61" y="112"/>
                    <a:pt x="60" y="112"/>
                    <a:pt x="59" y="111"/>
                  </a:cubicBezTo>
                  <a:cubicBezTo>
                    <a:pt x="57" y="109"/>
                    <a:pt x="66" y="104"/>
                    <a:pt x="59" y="98"/>
                  </a:cubicBezTo>
                  <a:lnTo>
                    <a:pt x="13" y="62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9D6F756E-B3E8-4186-AA74-FC09429DE71E}"/>
                </a:ext>
              </a:extLst>
            </p:cNvPr>
            <p:cNvSpPr/>
            <p:nvPr/>
          </p:nvSpPr>
          <p:spPr bwMode="auto">
            <a:xfrm>
              <a:off x="2798173" y="1985"/>
              <a:ext cx="656253" cy="662010"/>
            </a:xfrm>
            <a:custGeom>
              <a:avLst/>
              <a:gdLst>
                <a:gd name="T0" fmla="*/ 13 w 96"/>
                <a:gd name="T1" fmla="*/ 36 h 97"/>
                <a:gd name="T2" fmla="*/ 0 w 96"/>
                <a:gd name="T3" fmla="*/ 36 h 97"/>
                <a:gd name="T4" fmla="*/ 1 w 96"/>
                <a:gd name="T5" fmla="*/ 33 h 97"/>
                <a:gd name="T6" fmla="*/ 14 w 96"/>
                <a:gd name="T7" fmla="*/ 24 h 97"/>
                <a:gd name="T8" fmla="*/ 47 w 96"/>
                <a:gd name="T9" fmla="*/ 0 h 97"/>
                <a:gd name="T10" fmla="*/ 64 w 96"/>
                <a:gd name="T11" fmla="*/ 14 h 97"/>
                <a:gd name="T12" fmla="*/ 66 w 96"/>
                <a:gd name="T13" fmla="*/ 16 h 97"/>
                <a:gd name="T14" fmla="*/ 66 w 96"/>
                <a:gd name="T15" fmla="*/ 18 h 97"/>
                <a:gd name="T16" fmla="*/ 56 w 96"/>
                <a:gd name="T17" fmla="*/ 13 h 97"/>
                <a:gd name="T18" fmla="*/ 27 w 96"/>
                <a:gd name="T19" fmla="*/ 18 h 97"/>
                <a:gd name="T20" fmla="*/ 22 w 96"/>
                <a:gd name="T21" fmla="*/ 21 h 97"/>
                <a:gd name="T22" fmla="*/ 41 w 96"/>
                <a:gd name="T23" fmla="*/ 48 h 97"/>
                <a:gd name="T24" fmla="*/ 43 w 96"/>
                <a:gd name="T25" fmla="*/ 46 h 97"/>
                <a:gd name="T26" fmla="*/ 47 w 96"/>
                <a:gd name="T27" fmla="*/ 26 h 97"/>
                <a:gd name="T28" fmla="*/ 46 w 96"/>
                <a:gd name="T29" fmla="*/ 23 h 97"/>
                <a:gd name="T30" fmla="*/ 48 w 96"/>
                <a:gd name="T31" fmla="*/ 24 h 97"/>
                <a:gd name="T32" fmla="*/ 68 w 96"/>
                <a:gd name="T33" fmla="*/ 52 h 97"/>
                <a:gd name="T34" fmla="*/ 68 w 96"/>
                <a:gd name="T35" fmla="*/ 54 h 97"/>
                <a:gd name="T36" fmla="*/ 66 w 96"/>
                <a:gd name="T37" fmla="*/ 53 h 97"/>
                <a:gd name="T38" fmla="*/ 45 w 96"/>
                <a:gd name="T39" fmla="*/ 48 h 97"/>
                <a:gd name="T40" fmla="*/ 43 w 96"/>
                <a:gd name="T41" fmla="*/ 50 h 97"/>
                <a:gd name="T42" fmla="*/ 59 w 96"/>
                <a:gd name="T43" fmla="*/ 73 h 97"/>
                <a:gd name="T44" fmla="*/ 72 w 96"/>
                <a:gd name="T45" fmla="*/ 74 h 97"/>
                <a:gd name="T46" fmla="*/ 83 w 96"/>
                <a:gd name="T47" fmla="*/ 37 h 97"/>
                <a:gd name="T48" fmla="*/ 82 w 96"/>
                <a:gd name="T49" fmla="*/ 33 h 97"/>
                <a:gd name="T50" fmla="*/ 84 w 96"/>
                <a:gd name="T51" fmla="*/ 34 h 97"/>
                <a:gd name="T52" fmla="*/ 85 w 96"/>
                <a:gd name="T53" fmla="*/ 37 h 97"/>
                <a:gd name="T54" fmla="*/ 96 w 96"/>
                <a:gd name="T55" fmla="*/ 60 h 97"/>
                <a:gd name="T56" fmla="*/ 59 w 96"/>
                <a:gd name="T57" fmla="*/ 86 h 97"/>
                <a:gd name="T58" fmla="*/ 46 w 96"/>
                <a:gd name="T59" fmla="*/ 96 h 97"/>
                <a:gd name="T60" fmla="*/ 43 w 96"/>
                <a:gd name="T61" fmla="*/ 96 h 97"/>
                <a:gd name="T62" fmla="*/ 47 w 96"/>
                <a:gd name="T63" fmla="*/ 84 h 97"/>
                <a:gd name="T64" fmla="*/ 13 w 96"/>
                <a:gd name="T65" fmla="*/ 3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6" h="97">
                  <a:moveTo>
                    <a:pt x="13" y="36"/>
                  </a:moveTo>
                  <a:cubicBezTo>
                    <a:pt x="7" y="29"/>
                    <a:pt x="2" y="38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30"/>
                    <a:pt x="10" y="27"/>
                    <a:pt x="14" y="24"/>
                  </a:cubicBezTo>
                  <a:cubicBezTo>
                    <a:pt x="25" y="16"/>
                    <a:pt x="36" y="8"/>
                    <a:pt x="47" y="0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7"/>
                    <a:pt x="67" y="17"/>
                    <a:pt x="66" y="18"/>
                  </a:cubicBezTo>
                  <a:cubicBezTo>
                    <a:pt x="65" y="18"/>
                    <a:pt x="64" y="17"/>
                    <a:pt x="56" y="13"/>
                  </a:cubicBezTo>
                  <a:cubicBezTo>
                    <a:pt x="47" y="9"/>
                    <a:pt x="38" y="10"/>
                    <a:pt x="27" y="18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50" y="42"/>
                    <a:pt x="51" y="33"/>
                    <a:pt x="47" y="26"/>
                  </a:cubicBezTo>
                  <a:cubicBezTo>
                    <a:pt x="46" y="25"/>
                    <a:pt x="46" y="24"/>
                    <a:pt x="46" y="23"/>
                  </a:cubicBezTo>
                  <a:cubicBezTo>
                    <a:pt x="47" y="23"/>
                    <a:pt x="48" y="23"/>
                    <a:pt x="48" y="24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9" y="53"/>
                    <a:pt x="69" y="54"/>
                    <a:pt x="68" y="54"/>
                  </a:cubicBezTo>
                  <a:cubicBezTo>
                    <a:pt x="68" y="55"/>
                    <a:pt x="67" y="54"/>
                    <a:pt x="66" y="53"/>
                  </a:cubicBezTo>
                  <a:cubicBezTo>
                    <a:pt x="59" y="45"/>
                    <a:pt x="52" y="44"/>
                    <a:pt x="45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2" y="77"/>
                    <a:pt x="66" y="78"/>
                    <a:pt x="72" y="74"/>
                  </a:cubicBezTo>
                  <a:cubicBezTo>
                    <a:pt x="86" y="64"/>
                    <a:pt x="86" y="48"/>
                    <a:pt x="83" y="37"/>
                  </a:cubicBezTo>
                  <a:cubicBezTo>
                    <a:pt x="82" y="35"/>
                    <a:pt x="81" y="34"/>
                    <a:pt x="82" y="33"/>
                  </a:cubicBezTo>
                  <a:cubicBezTo>
                    <a:pt x="83" y="33"/>
                    <a:pt x="83" y="33"/>
                    <a:pt x="84" y="34"/>
                  </a:cubicBezTo>
                  <a:cubicBezTo>
                    <a:pt x="84" y="34"/>
                    <a:pt x="85" y="36"/>
                    <a:pt x="85" y="37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84" y="69"/>
                    <a:pt x="71" y="77"/>
                    <a:pt x="59" y="86"/>
                  </a:cubicBezTo>
                  <a:cubicBezTo>
                    <a:pt x="55" y="89"/>
                    <a:pt x="51" y="92"/>
                    <a:pt x="46" y="96"/>
                  </a:cubicBezTo>
                  <a:cubicBezTo>
                    <a:pt x="45" y="97"/>
                    <a:pt x="44" y="97"/>
                    <a:pt x="43" y="96"/>
                  </a:cubicBezTo>
                  <a:cubicBezTo>
                    <a:pt x="41" y="93"/>
                    <a:pt x="52" y="91"/>
                    <a:pt x="47" y="84"/>
                  </a:cubicBezTo>
                  <a:lnTo>
                    <a:pt x="13" y="36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EFA2772F-2503-4B92-8038-6FBAAF9B4551}"/>
                </a:ext>
              </a:extLst>
            </p:cNvPr>
            <p:cNvSpPr/>
            <p:nvPr/>
          </p:nvSpPr>
          <p:spPr bwMode="auto">
            <a:xfrm>
              <a:off x="3359443" y="-340535"/>
              <a:ext cx="633227" cy="690793"/>
            </a:xfrm>
            <a:custGeom>
              <a:avLst/>
              <a:gdLst>
                <a:gd name="T0" fmla="*/ 35 w 93"/>
                <a:gd name="T1" fmla="*/ 79 h 101"/>
                <a:gd name="T2" fmla="*/ 47 w 93"/>
                <a:gd name="T3" fmla="*/ 90 h 101"/>
                <a:gd name="T4" fmla="*/ 53 w 93"/>
                <a:gd name="T5" fmla="*/ 90 h 101"/>
                <a:gd name="T6" fmla="*/ 52 w 93"/>
                <a:gd name="T7" fmla="*/ 92 h 101"/>
                <a:gd name="T8" fmla="*/ 40 w 93"/>
                <a:gd name="T9" fmla="*/ 96 h 101"/>
                <a:gd name="T10" fmla="*/ 28 w 93"/>
                <a:gd name="T11" fmla="*/ 101 h 101"/>
                <a:gd name="T12" fmla="*/ 26 w 93"/>
                <a:gd name="T13" fmla="*/ 100 h 101"/>
                <a:gd name="T14" fmla="*/ 31 w 93"/>
                <a:gd name="T15" fmla="*/ 96 h 101"/>
                <a:gd name="T16" fmla="*/ 33 w 93"/>
                <a:gd name="T17" fmla="*/ 80 h 101"/>
                <a:gd name="T18" fmla="*/ 15 w 93"/>
                <a:gd name="T19" fmla="*/ 34 h 101"/>
                <a:gd name="T20" fmla="*/ 3 w 93"/>
                <a:gd name="T21" fmla="*/ 31 h 101"/>
                <a:gd name="T22" fmla="*/ 0 w 93"/>
                <a:gd name="T23" fmla="*/ 30 h 101"/>
                <a:gd name="T24" fmla="*/ 1 w 93"/>
                <a:gd name="T25" fmla="*/ 29 h 101"/>
                <a:gd name="T26" fmla="*/ 12 w 93"/>
                <a:gd name="T27" fmla="*/ 25 h 101"/>
                <a:gd name="T28" fmla="*/ 24 w 93"/>
                <a:gd name="T29" fmla="*/ 20 h 101"/>
                <a:gd name="T30" fmla="*/ 80 w 93"/>
                <a:gd name="T31" fmla="*/ 53 h 101"/>
                <a:gd name="T32" fmla="*/ 80 w 93"/>
                <a:gd name="T33" fmla="*/ 53 h 101"/>
                <a:gd name="T34" fmla="*/ 68 w 93"/>
                <a:gd name="T35" fmla="*/ 22 h 101"/>
                <a:gd name="T36" fmla="*/ 57 w 93"/>
                <a:gd name="T37" fmla="*/ 11 h 101"/>
                <a:gd name="T38" fmla="*/ 50 w 93"/>
                <a:gd name="T39" fmla="*/ 11 h 101"/>
                <a:gd name="T40" fmla="*/ 51 w 93"/>
                <a:gd name="T41" fmla="*/ 10 h 101"/>
                <a:gd name="T42" fmla="*/ 64 w 93"/>
                <a:gd name="T43" fmla="*/ 5 h 101"/>
                <a:gd name="T44" fmla="*/ 76 w 93"/>
                <a:gd name="T45" fmla="*/ 0 h 101"/>
                <a:gd name="T46" fmla="*/ 77 w 93"/>
                <a:gd name="T47" fmla="*/ 1 h 101"/>
                <a:gd name="T48" fmla="*/ 72 w 93"/>
                <a:gd name="T49" fmla="*/ 5 h 101"/>
                <a:gd name="T50" fmla="*/ 71 w 93"/>
                <a:gd name="T51" fmla="*/ 21 h 101"/>
                <a:gd name="T52" fmla="*/ 92 w 93"/>
                <a:gd name="T53" fmla="*/ 76 h 101"/>
                <a:gd name="T54" fmla="*/ 92 w 93"/>
                <a:gd name="T55" fmla="*/ 79 h 101"/>
                <a:gd name="T56" fmla="*/ 88 w 93"/>
                <a:gd name="T57" fmla="*/ 78 h 101"/>
                <a:gd name="T58" fmla="*/ 19 w 93"/>
                <a:gd name="T59" fmla="*/ 36 h 101"/>
                <a:gd name="T60" fmla="*/ 19 w 93"/>
                <a:gd name="T61" fmla="*/ 36 h 101"/>
                <a:gd name="T62" fmla="*/ 35 w 93"/>
                <a:gd name="T63" fmla="*/ 7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101">
                  <a:moveTo>
                    <a:pt x="35" y="79"/>
                  </a:moveTo>
                  <a:cubicBezTo>
                    <a:pt x="39" y="88"/>
                    <a:pt x="43" y="90"/>
                    <a:pt x="47" y="90"/>
                  </a:cubicBezTo>
                  <a:cubicBezTo>
                    <a:pt x="50" y="90"/>
                    <a:pt x="53" y="88"/>
                    <a:pt x="53" y="90"/>
                  </a:cubicBezTo>
                  <a:cubicBezTo>
                    <a:pt x="54" y="91"/>
                    <a:pt x="54" y="91"/>
                    <a:pt x="52" y="92"/>
                  </a:cubicBezTo>
                  <a:cubicBezTo>
                    <a:pt x="49" y="93"/>
                    <a:pt x="45" y="94"/>
                    <a:pt x="40" y="96"/>
                  </a:cubicBezTo>
                  <a:cubicBezTo>
                    <a:pt x="36" y="98"/>
                    <a:pt x="32" y="99"/>
                    <a:pt x="28" y="101"/>
                  </a:cubicBezTo>
                  <a:cubicBezTo>
                    <a:pt x="27" y="101"/>
                    <a:pt x="27" y="101"/>
                    <a:pt x="26" y="100"/>
                  </a:cubicBezTo>
                  <a:cubicBezTo>
                    <a:pt x="26" y="98"/>
                    <a:pt x="29" y="98"/>
                    <a:pt x="31" y="96"/>
                  </a:cubicBezTo>
                  <a:cubicBezTo>
                    <a:pt x="34" y="93"/>
                    <a:pt x="36" y="89"/>
                    <a:pt x="33" y="80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0" y="30"/>
                    <a:pt x="6" y="30"/>
                    <a:pt x="3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5" y="14"/>
                    <a:pt x="61" y="11"/>
                    <a:pt x="57" y="11"/>
                  </a:cubicBezTo>
                  <a:cubicBezTo>
                    <a:pt x="53" y="11"/>
                    <a:pt x="51" y="13"/>
                    <a:pt x="50" y="11"/>
                  </a:cubicBezTo>
                  <a:cubicBezTo>
                    <a:pt x="50" y="11"/>
                    <a:pt x="50" y="10"/>
                    <a:pt x="51" y="10"/>
                  </a:cubicBezTo>
                  <a:cubicBezTo>
                    <a:pt x="55" y="8"/>
                    <a:pt x="59" y="7"/>
                    <a:pt x="64" y="5"/>
                  </a:cubicBezTo>
                  <a:cubicBezTo>
                    <a:pt x="68" y="4"/>
                    <a:pt x="72" y="2"/>
                    <a:pt x="76" y="0"/>
                  </a:cubicBezTo>
                  <a:cubicBezTo>
                    <a:pt x="77" y="0"/>
                    <a:pt x="77" y="0"/>
                    <a:pt x="77" y="1"/>
                  </a:cubicBezTo>
                  <a:cubicBezTo>
                    <a:pt x="78" y="3"/>
                    <a:pt x="75" y="3"/>
                    <a:pt x="72" y="5"/>
                  </a:cubicBezTo>
                  <a:cubicBezTo>
                    <a:pt x="70" y="8"/>
                    <a:pt x="68" y="13"/>
                    <a:pt x="71" y="21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8"/>
                    <a:pt x="93" y="79"/>
                    <a:pt x="92" y="79"/>
                  </a:cubicBezTo>
                  <a:cubicBezTo>
                    <a:pt x="91" y="80"/>
                    <a:pt x="90" y="79"/>
                    <a:pt x="88" y="78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lnTo>
                    <a:pt x="35" y="79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23">
              <a:extLst>
                <a:ext uri="{FF2B5EF4-FFF2-40B4-BE49-F238E27FC236}">
                  <a16:creationId xmlns:a16="http://schemas.microsoft.com/office/drawing/2014/main" id="{CA37C7C6-6E89-4EBB-B4DD-A5DC39361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6449" y="4414425"/>
              <a:ext cx="143915" cy="143915"/>
            </a:xfrm>
            <a:prstGeom prst="ellipse">
              <a:avLst/>
            </a:pr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Oval 24">
              <a:extLst>
                <a:ext uri="{FF2B5EF4-FFF2-40B4-BE49-F238E27FC236}">
                  <a16:creationId xmlns:a16="http://schemas.microsoft.com/office/drawing/2014/main" id="{7A46EB7F-9AAA-4597-82F1-F7C1175B6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5229" y="4414425"/>
              <a:ext cx="143915" cy="143915"/>
            </a:xfrm>
            <a:prstGeom prst="ellipse">
              <a:avLst/>
            </a:pr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360C0B52-55B5-48D5-B62F-A7B17129E493}"/>
                </a:ext>
              </a:extLst>
            </p:cNvPr>
            <p:cNvSpPr/>
            <p:nvPr/>
          </p:nvSpPr>
          <p:spPr bwMode="auto">
            <a:xfrm>
              <a:off x="3549412" y="4454721"/>
              <a:ext cx="374180" cy="567025"/>
            </a:xfrm>
            <a:custGeom>
              <a:avLst/>
              <a:gdLst>
                <a:gd name="T0" fmla="*/ 34 w 55"/>
                <a:gd name="T1" fmla="*/ 67 h 83"/>
                <a:gd name="T2" fmla="*/ 41 w 55"/>
                <a:gd name="T3" fmla="*/ 77 h 83"/>
                <a:gd name="T4" fmla="*/ 47 w 55"/>
                <a:gd name="T5" fmla="*/ 82 h 83"/>
                <a:gd name="T6" fmla="*/ 45 w 55"/>
                <a:gd name="T7" fmla="*/ 82 h 83"/>
                <a:gd name="T8" fmla="*/ 23 w 55"/>
                <a:gd name="T9" fmla="*/ 75 h 83"/>
                <a:gd name="T10" fmla="*/ 1 w 55"/>
                <a:gd name="T11" fmla="*/ 68 h 83"/>
                <a:gd name="T12" fmla="*/ 0 w 55"/>
                <a:gd name="T13" fmla="*/ 66 h 83"/>
                <a:gd name="T14" fmla="*/ 8 w 55"/>
                <a:gd name="T15" fmla="*/ 67 h 83"/>
                <a:gd name="T16" fmla="*/ 19 w 55"/>
                <a:gd name="T17" fmla="*/ 62 h 83"/>
                <a:gd name="T18" fmla="*/ 36 w 55"/>
                <a:gd name="T19" fmla="*/ 12 h 83"/>
                <a:gd name="T20" fmla="*/ 34 w 55"/>
                <a:gd name="T21" fmla="*/ 8 h 83"/>
                <a:gd name="T22" fmla="*/ 20 w 55"/>
                <a:gd name="T23" fmla="*/ 4 h 83"/>
                <a:gd name="T24" fmla="*/ 18 w 55"/>
                <a:gd name="T25" fmla="*/ 2 h 83"/>
                <a:gd name="T26" fmla="*/ 30 w 55"/>
                <a:gd name="T27" fmla="*/ 4 h 83"/>
                <a:gd name="T28" fmla="*/ 54 w 55"/>
                <a:gd name="T29" fmla="*/ 3 h 83"/>
                <a:gd name="T30" fmla="*/ 55 w 55"/>
                <a:gd name="T31" fmla="*/ 6 h 83"/>
                <a:gd name="T32" fmla="*/ 34 w 55"/>
                <a:gd name="T33" fmla="*/ 6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3">
                  <a:moveTo>
                    <a:pt x="34" y="67"/>
                  </a:moveTo>
                  <a:cubicBezTo>
                    <a:pt x="33" y="72"/>
                    <a:pt x="35" y="75"/>
                    <a:pt x="41" y="77"/>
                  </a:cubicBezTo>
                  <a:cubicBezTo>
                    <a:pt x="46" y="80"/>
                    <a:pt x="48" y="80"/>
                    <a:pt x="47" y="82"/>
                  </a:cubicBezTo>
                  <a:cubicBezTo>
                    <a:pt x="47" y="82"/>
                    <a:pt x="46" y="83"/>
                    <a:pt x="45" y="82"/>
                  </a:cubicBezTo>
                  <a:cubicBezTo>
                    <a:pt x="38" y="80"/>
                    <a:pt x="30" y="77"/>
                    <a:pt x="23" y="75"/>
                  </a:cubicBezTo>
                  <a:cubicBezTo>
                    <a:pt x="16" y="73"/>
                    <a:pt x="9" y="70"/>
                    <a:pt x="1" y="68"/>
                  </a:cubicBezTo>
                  <a:cubicBezTo>
                    <a:pt x="0" y="68"/>
                    <a:pt x="0" y="67"/>
                    <a:pt x="0" y="66"/>
                  </a:cubicBezTo>
                  <a:cubicBezTo>
                    <a:pt x="1" y="65"/>
                    <a:pt x="2" y="65"/>
                    <a:pt x="8" y="67"/>
                  </a:cubicBezTo>
                  <a:cubicBezTo>
                    <a:pt x="14" y="68"/>
                    <a:pt x="17" y="67"/>
                    <a:pt x="19" y="6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7" y="10"/>
                    <a:pt x="36" y="9"/>
                    <a:pt x="34" y="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3"/>
                    <a:pt x="18" y="3"/>
                    <a:pt x="18" y="2"/>
                  </a:cubicBezTo>
                  <a:cubicBezTo>
                    <a:pt x="19" y="0"/>
                    <a:pt x="21" y="2"/>
                    <a:pt x="30" y="4"/>
                  </a:cubicBezTo>
                  <a:cubicBezTo>
                    <a:pt x="45" y="7"/>
                    <a:pt x="52" y="3"/>
                    <a:pt x="54" y="3"/>
                  </a:cubicBezTo>
                  <a:cubicBezTo>
                    <a:pt x="55" y="4"/>
                    <a:pt x="55" y="4"/>
                    <a:pt x="55" y="6"/>
                  </a:cubicBezTo>
                  <a:lnTo>
                    <a:pt x="34" y="67"/>
                  </a:ln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9EE74478-1FF0-4A16-93F4-089C978F7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2046" y="4543949"/>
              <a:ext cx="408719" cy="538242"/>
            </a:xfrm>
            <a:custGeom>
              <a:avLst/>
              <a:gdLst>
                <a:gd name="T0" fmla="*/ 32 w 60"/>
                <a:gd name="T1" fmla="*/ 2 h 79"/>
                <a:gd name="T2" fmla="*/ 58 w 60"/>
                <a:gd name="T3" fmla="*/ 39 h 79"/>
                <a:gd name="T4" fmla="*/ 8 w 60"/>
                <a:gd name="T5" fmla="*/ 79 h 79"/>
                <a:gd name="T6" fmla="*/ 7 w 60"/>
                <a:gd name="T7" fmla="*/ 78 h 79"/>
                <a:gd name="T8" fmla="*/ 40 w 60"/>
                <a:gd name="T9" fmla="*/ 46 h 79"/>
                <a:gd name="T10" fmla="*/ 25 w 60"/>
                <a:gd name="T11" fmla="*/ 49 h 79"/>
                <a:gd name="T12" fmla="*/ 1 w 60"/>
                <a:gd name="T13" fmla="*/ 23 h 79"/>
                <a:gd name="T14" fmla="*/ 32 w 60"/>
                <a:gd name="T15" fmla="*/ 2 h 79"/>
                <a:gd name="T16" fmla="*/ 28 w 60"/>
                <a:gd name="T17" fmla="*/ 47 h 79"/>
                <a:gd name="T18" fmla="*/ 41 w 60"/>
                <a:gd name="T19" fmla="*/ 42 h 79"/>
                <a:gd name="T20" fmla="*/ 44 w 60"/>
                <a:gd name="T21" fmla="*/ 32 h 79"/>
                <a:gd name="T22" fmla="*/ 32 w 60"/>
                <a:gd name="T23" fmla="*/ 4 h 79"/>
                <a:gd name="T24" fmla="*/ 16 w 60"/>
                <a:gd name="T25" fmla="*/ 24 h 79"/>
                <a:gd name="T26" fmla="*/ 28 w 60"/>
                <a:gd name="T27" fmla="*/ 4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79">
                  <a:moveTo>
                    <a:pt x="32" y="2"/>
                  </a:moveTo>
                  <a:cubicBezTo>
                    <a:pt x="51" y="4"/>
                    <a:pt x="60" y="20"/>
                    <a:pt x="58" y="39"/>
                  </a:cubicBezTo>
                  <a:cubicBezTo>
                    <a:pt x="55" y="71"/>
                    <a:pt x="13" y="79"/>
                    <a:pt x="8" y="79"/>
                  </a:cubicBezTo>
                  <a:cubicBezTo>
                    <a:pt x="7" y="79"/>
                    <a:pt x="7" y="78"/>
                    <a:pt x="7" y="78"/>
                  </a:cubicBezTo>
                  <a:cubicBezTo>
                    <a:pt x="7" y="76"/>
                    <a:pt x="31" y="73"/>
                    <a:pt x="40" y="46"/>
                  </a:cubicBezTo>
                  <a:cubicBezTo>
                    <a:pt x="36" y="48"/>
                    <a:pt x="31" y="50"/>
                    <a:pt x="25" y="49"/>
                  </a:cubicBezTo>
                  <a:cubicBezTo>
                    <a:pt x="6" y="47"/>
                    <a:pt x="0" y="34"/>
                    <a:pt x="1" y="23"/>
                  </a:cubicBezTo>
                  <a:cubicBezTo>
                    <a:pt x="2" y="10"/>
                    <a:pt x="13" y="0"/>
                    <a:pt x="32" y="2"/>
                  </a:cubicBezTo>
                  <a:close/>
                  <a:moveTo>
                    <a:pt x="28" y="47"/>
                  </a:moveTo>
                  <a:cubicBezTo>
                    <a:pt x="33" y="47"/>
                    <a:pt x="40" y="44"/>
                    <a:pt x="41" y="42"/>
                  </a:cubicBezTo>
                  <a:cubicBezTo>
                    <a:pt x="42" y="41"/>
                    <a:pt x="43" y="36"/>
                    <a:pt x="44" y="32"/>
                  </a:cubicBezTo>
                  <a:cubicBezTo>
                    <a:pt x="46" y="12"/>
                    <a:pt x="40" y="5"/>
                    <a:pt x="32" y="4"/>
                  </a:cubicBezTo>
                  <a:cubicBezTo>
                    <a:pt x="25" y="4"/>
                    <a:pt x="18" y="7"/>
                    <a:pt x="16" y="24"/>
                  </a:cubicBezTo>
                  <a:cubicBezTo>
                    <a:pt x="15" y="39"/>
                    <a:pt x="21" y="46"/>
                    <a:pt x="28" y="47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D00D3F1C-18AC-422E-8E8C-0143D14F9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8924" y="4558340"/>
              <a:ext cx="408719" cy="552634"/>
            </a:xfrm>
            <a:custGeom>
              <a:avLst/>
              <a:gdLst>
                <a:gd name="T0" fmla="*/ 12 w 60"/>
                <a:gd name="T1" fmla="*/ 41 h 81"/>
                <a:gd name="T2" fmla="*/ 1 w 60"/>
                <a:gd name="T3" fmla="*/ 25 h 81"/>
                <a:gd name="T4" fmla="*/ 27 w 60"/>
                <a:gd name="T5" fmla="*/ 1 h 81"/>
                <a:gd name="T6" fmla="*/ 51 w 60"/>
                <a:gd name="T7" fmla="*/ 17 h 81"/>
                <a:gd name="T8" fmla="*/ 43 w 60"/>
                <a:gd name="T9" fmla="*/ 34 h 81"/>
                <a:gd name="T10" fmla="*/ 58 w 60"/>
                <a:gd name="T11" fmla="*/ 54 h 81"/>
                <a:gd name="T12" fmla="*/ 29 w 60"/>
                <a:gd name="T13" fmla="*/ 80 h 81"/>
                <a:gd name="T14" fmla="*/ 1 w 60"/>
                <a:gd name="T15" fmla="*/ 61 h 81"/>
                <a:gd name="T16" fmla="*/ 12 w 60"/>
                <a:gd name="T17" fmla="*/ 41 h 81"/>
                <a:gd name="T18" fmla="*/ 29 w 60"/>
                <a:gd name="T19" fmla="*/ 78 h 81"/>
                <a:gd name="T20" fmla="*/ 45 w 60"/>
                <a:gd name="T21" fmla="*/ 60 h 81"/>
                <a:gd name="T22" fmla="*/ 29 w 60"/>
                <a:gd name="T23" fmla="*/ 46 h 81"/>
                <a:gd name="T24" fmla="*/ 15 w 60"/>
                <a:gd name="T25" fmla="*/ 42 h 81"/>
                <a:gd name="T26" fmla="*/ 8 w 60"/>
                <a:gd name="T27" fmla="*/ 58 h 81"/>
                <a:gd name="T28" fmla="*/ 29 w 60"/>
                <a:gd name="T29" fmla="*/ 78 h 81"/>
                <a:gd name="T30" fmla="*/ 27 w 60"/>
                <a:gd name="T31" fmla="*/ 3 h 81"/>
                <a:gd name="T32" fmla="*/ 15 w 60"/>
                <a:gd name="T33" fmla="*/ 17 h 81"/>
                <a:gd name="T34" fmla="*/ 41 w 60"/>
                <a:gd name="T35" fmla="*/ 33 h 81"/>
                <a:gd name="T36" fmla="*/ 45 w 60"/>
                <a:gd name="T37" fmla="*/ 19 h 81"/>
                <a:gd name="T38" fmla="*/ 27 w 60"/>
                <a:gd name="T39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1">
                  <a:moveTo>
                    <a:pt x="12" y="41"/>
                  </a:moveTo>
                  <a:cubicBezTo>
                    <a:pt x="5" y="37"/>
                    <a:pt x="2" y="31"/>
                    <a:pt x="1" y="25"/>
                  </a:cubicBezTo>
                  <a:cubicBezTo>
                    <a:pt x="0" y="13"/>
                    <a:pt x="11" y="2"/>
                    <a:pt x="27" y="1"/>
                  </a:cubicBezTo>
                  <a:cubicBezTo>
                    <a:pt x="40" y="0"/>
                    <a:pt x="50" y="7"/>
                    <a:pt x="51" y="17"/>
                  </a:cubicBezTo>
                  <a:cubicBezTo>
                    <a:pt x="51" y="23"/>
                    <a:pt x="48" y="30"/>
                    <a:pt x="43" y="34"/>
                  </a:cubicBezTo>
                  <a:cubicBezTo>
                    <a:pt x="52" y="36"/>
                    <a:pt x="58" y="44"/>
                    <a:pt x="58" y="54"/>
                  </a:cubicBezTo>
                  <a:cubicBezTo>
                    <a:pt x="60" y="67"/>
                    <a:pt x="48" y="78"/>
                    <a:pt x="29" y="80"/>
                  </a:cubicBezTo>
                  <a:cubicBezTo>
                    <a:pt x="13" y="81"/>
                    <a:pt x="2" y="72"/>
                    <a:pt x="1" y="61"/>
                  </a:cubicBezTo>
                  <a:cubicBezTo>
                    <a:pt x="0" y="54"/>
                    <a:pt x="4" y="46"/>
                    <a:pt x="12" y="41"/>
                  </a:cubicBezTo>
                  <a:close/>
                  <a:moveTo>
                    <a:pt x="29" y="78"/>
                  </a:moveTo>
                  <a:cubicBezTo>
                    <a:pt x="40" y="77"/>
                    <a:pt x="46" y="69"/>
                    <a:pt x="45" y="60"/>
                  </a:cubicBezTo>
                  <a:cubicBezTo>
                    <a:pt x="44" y="54"/>
                    <a:pt x="41" y="50"/>
                    <a:pt x="29" y="46"/>
                  </a:cubicBezTo>
                  <a:cubicBezTo>
                    <a:pt x="17" y="43"/>
                    <a:pt x="16" y="42"/>
                    <a:pt x="15" y="42"/>
                  </a:cubicBezTo>
                  <a:cubicBezTo>
                    <a:pt x="13" y="42"/>
                    <a:pt x="7" y="49"/>
                    <a:pt x="8" y="58"/>
                  </a:cubicBezTo>
                  <a:cubicBezTo>
                    <a:pt x="9" y="71"/>
                    <a:pt x="17" y="79"/>
                    <a:pt x="29" y="78"/>
                  </a:cubicBezTo>
                  <a:close/>
                  <a:moveTo>
                    <a:pt x="27" y="3"/>
                  </a:moveTo>
                  <a:cubicBezTo>
                    <a:pt x="19" y="4"/>
                    <a:pt x="14" y="9"/>
                    <a:pt x="15" y="17"/>
                  </a:cubicBezTo>
                  <a:cubicBezTo>
                    <a:pt x="16" y="29"/>
                    <a:pt x="33" y="31"/>
                    <a:pt x="41" y="33"/>
                  </a:cubicBezTo>
                  <a:cubicBezTo>
                    <a:pt x="44" y="30"/>
                    <a:pt x="45" y="27"/>
                    <a:pt x="45" y="19"/>
                  </a:cubicBezTo>
                  <a:cubicBezTo>
                    <a:pt x="44" y="8"/>
                    <a:pt x="37" y="2"/>
                    <a:pt x="27" y="3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6C364AE7-6EA7-4343-A76F-F72BAC7327CE}"/>
                </a:ext>
              </a:extLst>
            </p:cNvPr>
            <p:cNvSpPr/>
            <p:nvPr/>
          </p:nvSpPr>
          <p:spPr bwMode="auto">
            <a:xfrm>
              <a:off x="5152627" y="4454721"/>
              <a:ext cx="443259" cy="575661"/>
            </a:xfrm>
            <a:custGeom>
              <a:avLst/>
              <a:gdLst>
                <a:gd name="T0" fmla="*/ 43 w 65"/>
                <a:gd name="T1" fmla="*/ 28 h 84"/>
                <a:gd name="T2" fmla="*/ 61 w 65"/>
                <a:gd name="T3" fmla="*/ 44 h 84"/>
                <a:gd name="T4" fmla="*/ 39 w 65"/>
                <a:gd name="T5" fmla="*/ 79 h 84"/>
                <a:gd name="T6" fmla="*/ 9 w 65"/>
                <a:gd name="T7" fmla="*/ 72 h 84"/>
                <a:gd name="T8" fmla="*/ 14 w 65"/>
                <a:gd name="T9" fmla="*/ 62 h 84"/>
                <a:gd name="T10" fmla="*/ 25 w 65"/>
                <a:gd name="T11" fmla="*/ 70 h 84"/>
                <a:gd name="T12" fmla="*/ 38 w 65"/>
                <a:gd name="T13" fmla="*/ 77 h 84"/>
                <a:gd name="T14" fmla="*/ 48 w 65"/>
                <a:gd name="T15" fmla="*/ 55 h 84"/>
                <a:gd name="T16" fmla="*/ 31 w 65"/>
                <a:gd name="T17" fmla="*/ 41 h 84"/>
                <a:gd name="T18" fmla="*/ 21 w 65"/>
                <a:gd name="T19" fmla="*/ 42 h 84"/>
                <a:gd name="T20" fmla="*/ 30 w 65"/>
                <a:gd name="T21" fmla="*/ 36 h 84"/>
                <a:gd name="T22" fmla="*/ 32 w 65"/>
                <a:gd name="T23" fmla="*/ 21 h 84"/>
                <a:gd name="T24" fmla="*/ 14 w 65"/>
                <a:gd name="T25" fmla="*/ 13 h 84"/>
                <a:gd name="T26" fmla="*/ 2 w 65"/>
                <a:gd name="T27" fmla="*/ 26 h 84"/>
                <a:gd name="T28" fmla="*/ 1 w 65"/>
                <a:gd name="T29" fmla="*/ 26 h 84"/>
                <a:gd name="T30" fmla="*/ 18 w 65"/>
                <a:gd name="T31" fmla="*/ 3 h 84"/>
                <a:gd name="T32" fmla="*/ 45 w 65"/>
                <a:gd name="T33" fmla="*/ 14 h 84"/>
                <a:gd name="T34" fmla="*/ 43 w 65"/>
                <a:gd name="T35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84">
                  <a:moveTo>
                    <a:pt x="43" y="28"/>
                  </a:moveTo>
                  <a:cubicBezTo>
                    <a:pt x="51" y="31"/>
                    <a:pt x="58" y="35"/>
                    <a:pt x="61" y="44"/>
                  </a:cubicBezTo>
                  <a:cubicBezTo>
                    <a:pt x="65" y="58"/>
                    <a:pt x="55" y="74"/>
                    <a:pt x="39" y="79"/>
                  </a:cubicBezTo>
                  <a:cubicBezTo>
                    <a:pt x="24" y="84"/>
                    <a:pt x="11" y="80"/>
                    <a:pt x="9" y="72"/>
                  </a:cubicBezTo>
                  <a:cubicBezTo>
                    <a:pt x="8" y="68"/>
                    <a:pt x="10" y="63"/>
                    <a:pt x="14" y="62"/>
                  </a:cubicBezTo>
                  <a:cubicBezTo>
                    <a:pt x="20" y="60"/>
                    <a:pt x="23" y="62"/>
                    <a:pt x="25" y="70"/>
                  </a:cubicBezTo>
                  <a:cubicBezTo>
                    <a:pt x="28" y="77"/>
                    <a:pt x="33" y="79"/>
                    <a:pt x="38" y="77"/>
                  </a:cubicBezTo>
                  <a:cubicBezTo>
                    <a:pt x="47" y="74"/>
                    <a:pt x="51" y="66"/>
                    <a:pt x="48" y="55"/>
                  </a:cubicBezTo>
                  <a:cubicBezTo>
                    <a:pt x="45" y="46"/>
                    <a:pt x="38" y="41"/>
                    <a:pt x="31" y="41"/>
                  </a:cubicBezTo>
                  <a:cubicBezTo>
                    <a:pt x="26" y="41"/>
                    <a:pt x="22" y="43"/>
                    <a:pt x="21" y="42"/>
                  </a:cubicBezTo>
                  <a:cubicBezTo>
                    <a:pt x="21" y="39"/>
                    <a:pt x="26" y="40"/>
                    <a:pt x="30" y="36"/>
                  </a:cubicBezTo>
                  <a:cubicBezTo>
                    <a:pt x="33" y="33"/>
                    <a:pt x="34" y="27"/>
                    <a:pt x="32" y="21"/>
                  </a:cubicBezTo>
                  <a:cubicBezTo>
                    <a:pt x="29" y="13"/>
                    <a:pt x="23" y="10"/>
                    <a:pt x="14" y="13"/>
                  </a:cubicBezTo>
                  <a:cubicBezTo>
                    <a:pt x="2" y="17"/>
                    <a:pt x="4" y="26"/>
                    <a:pt x="2" y="26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3" y="8"/>
                    <a:pt x="18" y="3"/>
                  </a:cubicBezTo>
                  <a:cubicBezTo>
                    <a:pt x="29" y="0"/>
                    <a:pt x="41" y="3"/>
                    <a:pt x="45" y="14"/>
                  </a:cubicBezTo>
                  <a:cubicBezTo>
                    <a:pt x="46" y="19"/>
                    <a:pt x="45" y="23"/>
                    <a:pt x="43" y="28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DE83B8C2-7F02-4696-93FA-0DB0D40BAD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2936" y="-740618"/>
              <a:ext cx="6188355" cy="6185476"/>
            </a:xfrm>
            <a:custGeom>
              <a:avLst/>
              <a:gdLst>
                <a:gd name="T0" fmla="*/ 454 w 907"/>
                <a:gd name="T1" fmla="*/ 907 h 907"/>
                <a:gd name="T2" fmla="*/ 277 w 907"/>
                <a:gd name="T3" fmla="*/ 871 h 907"/>
                <a:gd name="T4" fmla="*/ 133 w 907"/>
                <a:gd name="T5" fmla="*/ 774 h 907"/>
                <a:gd name="T6" fmla="*/ 36 w 907"/>
                <a:gd name="T7" fmla="*/ 630 h 907"/>
                <a:gd name="T8" fmla="*/ 0 w 907"/>
                <a:gd name="T9" fmla="*/ 453 h 907"/>
                <a:gd name="T10" fmla="*/ 36 w 907"/>
                <a:gd name="T11" fmla="*/ 277 h 907"/>
                <a:gd name="T12" fmla="*/ 133 w 907"/>
                <a:gd name="T13" fmla="*/ 133 h 907"/>
                <a:gd name="T14" fmla="*/ 277 w 907"/>
                <a:gd name="T15" fmla="*/ 35 h 907"/>
                <a:gd name="T16" fmla="*/ 454 w 907"/>
                <a:gd name="T17" fmla="*/ 0 h 907"/>
                <a:gd name="T18" fmla="*/ 630 w 907"/>
                <a:gd name="T19" fmla="*/ 35 h 907"/>
                <a:gd name="T20" fmla="*/ 774 w 907"/>
                <a:gd name="T21" fmla="*/ 133 h 907"/>
                <a:gd name="T22" fmla="*/ 871 w 907"/>
                <a:gd name="T23" fmla="*/ 277 h 907"/>
                <a:gd name="T24" fmla="*/ 907 w 907"/>
                <a:gd name="T25" fmla="*/ 453 h 907"/>
                <a:gd name="T26" fmla="*/ 871 w 907"/>
                <a:gd name="T27" fmla="*/ 630 h 907"/>
                <a:gd name="T28" fmla="*/ 774 w 907"/>
                <a:gd name="T29" fmla="*/ 774 h 907"/>
                <a:gd name="T30" fmla="*/ 630 w 907"/>
                <a:gd name="T31" fmla="*/ 871 h 907"/>
                <a:gd name="T32" fmla="*/ 454 w 907"/>
                <a:gd name="T33" fmla="*/ 907 h 907"/>
                <a:gd name="T34" fmla="*/ 454 w 907"/>
                <a:gd name="T35" fmla="*/ 16 h 907"/>
                <a:gd name="T36" fmla="*/ 16 w 907"/>
                <a:gd name="T37" fmla="*/ 453 h 907"/>
                <a:gd name="T38" fmla="*/ 454 w 907"/>
                <a:gd name="T39" fmla="*/ 891 h 907"/>
                <a:gd name="T40" fmla="*/ 891 w 907"/>
                <a:gd name="T41" fmla="*/ 453 h 907"/>
                <a:gd name="T42" fmla="*/ 454 w 907"/>
                <a:gd name="T43" fmla="*/ 1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7" h="907">
                  <a:moveTo>
                    <a:pt x="454" y="907"/>
                  </a:moveTo>
                  <a:cubicBezTo>
                    <a:pt x="392" y="907"/>
                    <a:pt x="333" y="895"/>
                    <a:pt x="277" y="871"/>
                  </a:cubicBezTo>
                  <a:cubicBezTo>
                    <a:pt x="223" y="848"/>
                    <a:pt x="174" y="816"/>
                    <a:pt x="133" y="774"/>
                  </a:cubicBezTo>
                  <a:cubicBezTo>
                    <a:pt x="91" y="732"/>
                    <a:pt x="58" y="684"/>
                    <a:pt x="36" y="630"/>
                  </a:cubicBezTo>
                  <a:cubicBezTo>
                    <a:pt x="12" y="574"/>
                    <a:pt x="0" y="515"/>
                    <a:pt x="0" y="453"/>
                  </a:cubicBezTo>
                  <a:cubicBezTo>
                    <a:pt x="0" y="392"/>
                    <a:pt x="12" y="333"/>
                    <a:pt x="36" y="277"/>
                  </a:cubicBezTo>
                  <a:cubicBezTo>
                    <a:pt x="58" y="223"/>
                    <a:pt x="91" y="174"/>
                    <a:pt x="133" y="133"/>
                  </a:cubicBezTo>
                  <a:cubicBezTo>
                    <a:pt x="174" y="91"/>
                    <a:pt x="223" y="58"/>
                    <a:pt x="277" y="35"/>
                  </a:cubicBezTo>
                  <a:cubicBezTo>
                    <a:pt x="333" y="12"/>
                    <a:pt x="392" y="0"/>
                    <a:pt x="454" y="0"/>
                  </a:cubicBezTo>
                  <a:cubicBezTo>
                    <a:pt x="515" y="0"/>
                    <a:pt x="574" y="12"/>
                    <a:pt x="630" y="35"/>
                  </a:cubicBezTo>
                  <a:cubicBezTo>
                    <a:pt x="684" y="58"/>
                    <a:pt x="733" y="91"/>
                    <a:pt x="774" y="133"/>
                  </a:cubicBezTo>
                  <a:cubicBezTo>
                    <a:pt x="816" y="174"/>
                    <a:pt x="849" y="223"/>
                    <a:pt x="871" y="277"/>
                  </a:cubicBezTo>
                  <a:cubicBezTo>
                    <a:pt x="895" y="333"/>
                    <a:pt x="907" y="392"/>
                    <a:pt x="907" y="453"/>
                  </a:cubicBezTo>
                  <a:cubicBezTo>
                    <a:pt x="907" y="515"/>
                    <a:pt x="895" y="574"/>
                    <a:pt x="871" y="630"/>
                  </a:cubicBezTo>
                  <a:cubicBezTo>
                    <a:pt x="849" y="684"/>
                    <a:pt x="816" y="732"/>
                    <a:pt x="774" y="774"/>
                  </a:cubicBezTo>
                  <a:cubicBezTo>
                    <a:pt x="733" y="816"/>
                    <a:pt x="684" y="848"/>
                    <a:pt x="630" y="871"/>
                  </a:cubicBezTo>
                  <a:cubicBezTo>
                    <a:pt x="574" y="895"/>
                    <a:pt x="515" y="907"/>
                    <a:pt x="454" y="907"/>
                  </a:cubicBezTo>
                  <a:close/>
                  <a:moveTo>
                    <a:pt x="454" y="16"/>
                  </a:moveTo>
                  <a:cubicBezTo>
                    <a:pt x="212" y="16"/>
                    <a:pt x="16" y="212"/>
                    <a:pt x="16" y="453"/>
                  </a:cubicBezTo>
                  <a:cubicBezTo>
                    <a:pt x="16" y="695"/>
                    <a:pt x="212" y="891"/>
                    <a:pt x="454" y="891"/>
                  </a:cubicBezTo>
                  <a:cubicBezTo>
                    <a:pt x="695" y="891"/>
                    <a:pt x="891" y="695"/>
                    <a:pt x="891" y="453"/>
                  </a:cubicBezTo>
                  <a:cubicBezTo>
                    <a:pt x="891" y="212"/>
                    <a:pt x="695" y="16"/>
                    <a:pt x="454" y="16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D32EE7C8-31B8-4E2A-A40E-40F59D6481EB}"/>
                </a:ext>
              </a:extLst>
            </p:cNvPr>
            <p:cNvSpPr/>
            <p:nvPr/>
          </p:nvSpPr>
          <p:spPr bwMode="auto">
            <a:xfrm>
              <a:off x="4041600" y="2572310"/>
              <a:ext cx="94985" cy="48930"/>
            </a:xfrm>
            <a:custGeom>
              <a:avLst/>
              <a:gdLst>
                <a:gd name="T0" fmla="*/ 3 w 14"/>
                <a:gd name="T1" fmla="*/ 6 h 7"/>
                <a:gd name="T2" fmla="*/ 7 w 14"/>
                <a:gd name="T3" fmla="*/ 7 h 7"/>
                <a:gd name="T4" fmla="*/ 13 w 14"/>
                <a:gd name="T5" fmla="*/ 4 h 7"/>
                <a:gd name="T6" fmla="*/ 14 w 14"/>
                <a:gd name="T7" fmla="*/ 4 h 7"/>
                <a:gd name="T8" fmla="*/ 7 w 14"/>
                <a:gd name="T9" fmla="*/ 0 h 7"/>
                <a:gd name="T10" fmla="*/ 0 w 14"/>
                <a:gd name="T11" fmla="*/ 3 h 7"/>
                <a:gd name="T12" fmla="*/ 3 w 14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7">
                  <a:moveTo>
                    <a:pt x="3" y="6"/>
                  </a:moveTo>
                  <a:cubicBezTo>
                    <a:pt x="4" y="7"/>
                    <a:pt x="5" y="7"/>
                    <a:pt x="7" y="7"/>
                  </a:cubicBezTo>
                  <a:cubicBezTo>
                    <a:pt x="10" y="7"/>
                    <a:pt x="12" y="5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2"/>
                    <a:pt x="9" y="0"/>
                    <a:pt x="7" y="0"/>
                  </a:cubicBezTo>
                  <a:cubicBezTo>
                    <a:pt x="4" y="0"/>
                    <a:pt x="0" y="3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724C567E-1EE4-4C3F-B918-5FED63C4FFB3}"/>
                </a:ext>
              </a:extLst>
            </p:cNvPr>
            <p:cNvSpPr/>
            <p:nvPr/>
          </p:nvSpPr>
          <p:spPr bwMode="auto">
            <a:xfrm>
              <a:off x="3877539" y="2949368"/>
              <a:ext cx="379936" cy="74836"/>
            </a:xfrm>
            <a:custGeom>
              <a:avLst/>
              <a:gdLst>
                <a:gd name="T0" fmla="*/ 55 w 56"/>
                <a:gd name="T1" fmla="*/ 7 h 11"/>
                <a:gd name="T2" fmla="*/ 40 w 56"/>
                <a:gd name="T3" fmla="*/ 2 h 11"/>
                <a:gd name="T4" fmla="*/ 5 w 56"/>
                <a:gd name="T5" fmla="*/ 2 h 11"/>
                <a:gd name="T6" fmla="*/ 1 w 56"/>
                <a:gd name="T7" fmla="*/ 6 h 11"/>
                <a:gd name="T8" fmla="*/ 24 w 56"/>
                <a:gd name="T9" fmla="*/ 11 h 11"/>
                <a:gd name="T10" fmla="*/ 33 w 56"/>
                <a:gd name="T11" fmla="*/ 10 h 11"/>
                <a:gd name="T12" fmla="*/ 55 w 56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1">
                  <a:moveTo>
                    <a:pt x="55" y="7"/>
                  </a:moveTo>
                  <a:cubicBezTo>
                    <a:pt x="56" y="0"/>
                    <a:pt x="54" y="2"/>
                    <a:pt x="40" y="2"/>
                  </a:cubicBezTo>
                  <a:cubicBezTo>
                    <a:pt x="33" y="2"/>
                    <a:pt x="11" y="1"/>
                    <a:pt x="5" y="2"/>
                  </a:cubicBezTo>
                  <a:cubicBezTo>
                    <a:pt x="2" y="3"/>
                    <a:pt x="1" y="5"/>
                    <a:pt x="1" y="6"/>
                  </a:cubicBezTo>
                  <a:cubicBezTo>
                    <a:pt x="1" y="11"/>
                    <a:pt x="0" y="11"/>
                    <a:pt x="24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48" y="9"/>
                    <a:pt x="52" y="11"/>
                    <a:pt x="55" y="7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D4E2AAC4-FF06-49D6-AB73-650A3F77F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7581" y="465391"/>
              <a:ext cx="3759066" cy="3764823"/>
            </a:xfrm>
            <a:custGeom>
              <a:avLst/>
              <a:gdLst>
                <a:gd name="T0" fmla="*/ 551 w 551"/>
                <a:gd name="T1" fmla="*/ 169 h 552"/>
                <a:gd name="T2" fmla="*/ 366 w 551"/>
                <a:gd name="T3" fmla="*/ 5 h 552"/>
                <a:gd name="T4" fmla="*/ 201 w 551"/>
                <a:gd name="T5" fmla="*/ 16 h 552"/>
                <a:gd name="T6" fmla="*/ 169 w 551"/>
                <a:gd name="T7" fmla="*/ 0 h 552"/>
                <a:gd name="T8" fmla="*/ 78 w 551"/>
                <a:gd name="T9" fmla="*/ 172 h 552"/>
                <a:gd name="T10" fmla="*/ 6 w 551"/>
                <a:gd name="T11" fmla="*/ 259 h 552"/>
                <a:gd name="T12" fmla="*/ 78 w 551"/>
                <a:gd name="T13" fmla="*/ 268 h 552"/>
                <a:gd name="T14" fmla="*/ 6 w 551"/>
                <a:gd name="T15" fmla="*/ 355 h 552"/>
                <a:gd name="T16" fmla="*/ 85 w 551"/>
                <a:gd name="T17" fmla="*/ 349 h 552"/>
                <a:gd name="T18" fmla="*/ 187 w 551"/>
                <a:gd name="T19" fmla="*/ 486 h 552"/>
                <a:gd name="T20" fmla="*/ 169 w 551"/>
                <a:gd name="T21" fmla="*/ 552 h 552"/>
                <a:gd name="T22" fmla="*/ 254 w 551"/>
                <a:gd name="T23" fmla="*/ 486 h 552"/>
                <a:gd name="T24" fmla="*/ 298 w 551"/>
                <a:gd name="T25" fmla="*/ 477 h 552"/>
                <a:gd name="T26" fmla="*/ 336 w 551"/>
                <a:gd name="T27" fmla="*/ 477 h 552"/>
                <a:gd name="T28" fmla="*/ 473 w 551"/>
                <a:gd name="T29" fmla="*/ 379 h 552"/>
                <a:gd name="T30" fmla="*/ 546 w 551"/>
                <a:gd name="T31" fmla="*/ 395 h 552"/>
                <a:gd name="T32" fmla="*/ 466 w 551"/>
                <a:gd name="T33" fmla="*/ 268 h 552"/>
                <a:gd name="T34" fmla="*/ 551 w 551"/>
                <a:gd name="T35" fmla="*/ 355 h 552"/>
                <a:gd name="T36" fmla="*/ 466 w 551"/>
                <a:gd name="T37" fmla="*/ 165 h 552"/>
                <a:gd name="T38" fmla="*/ 413 w 551"/>
                <a:gd name="T39" fmla="*/ 178 h 552"/>
                <a:gd name="T40" fmla="*/ 319 w 551"/>
                <a:gd name="T41" fmla="*/ 143 h 552"/>
                <a:gd name="T42" fmla="*/ 319 w 551"/>
                <a:gd name="T43" fmla="*/ 143 h 552"/>
                <a:gd name="T44" fmla="*/ 315 w 551"/>
                <a:gd name="T45" fmla="*/ 209 h 552"/>
                <a:gd name="T46" fmla="*/ 309 w 551"/>
                <a:gd name="T47" fmla="*/ 215 h 552"/>
                <a:gd name="T48" fmla="*/ 294 w 551"/>
                <a:gd name="T49" fmla="*/ 138 h 552"/>
                <a:gd name="T50" fmla="*/ 291 w 551"/>
                <a:gd name="T51" fmla="*/ 237 h 552"/>
                <a:gd name="T52" fmla="*/ 211 w 551"/>
                <a:gd name="T53" fmla="*/ 419 h 552"/>
                <a:gd name="T54" fmla="*/ 157 w 551"/>
                <a:gd name="T55" fmla="*/ 404 h 552"/>
                <a:gd name="T56" fmla="*/ 157 w 551"/>
                <a:gd name="T57" fmla="*/ 372 h 552"/>
                <a:gd name="T58" fmla="*/ 242 w 551"/>
                <a:gd name="T59" fmla="*/ 393 h 552"/>
                <a:gd name="T60" fmla="*/ 128 w 551"/>
                <a:gd name="T61" fmla="*/ 379 h 552"/>
                <a:gd name="T62" fmla="*/ 161 w 551"/>
                <a:gd name="T63" fmla="*/ 308 h 552"/>
                <a:gd name="T64" fmla="*/ 137 w 551"/>
                <a:gd name="T65" fmla="*/ 335 h 552"/>
                <a:gd name="T66" fmla="*/ 178 w 551"/>
                <a:gd name="T67" fmla="*/ 296 h 552"/>
                <a:gd name="T68" fmla="*/ 212 w 551"/>
                <a:gd name="T69" fmla="*/ 304 h 552"/>
                <a:gd name="T70" fmla="*/ 214 w 551"/>
                <a:gd name="T71" fmla="*/ 334 h 552"/>
                <a:gd name="T72" fmla="*/ 177 w 551"/>
                <a:gd name="T73" fmla="*/ 314 h 552"/>
                <a:gd name="T74" fmla="*/ 240 w 551"/>
                <a:gd name="T75" fmla="*/ 326 h 552"/>
                <a:gd name="T76" fmla="*/ 231 w 551"/>
                <a:gd name="T77" fmla="*/ 298 h 552"/>
                <a:gd name="T78" fmla="*/ 199 w 551"/>
                <a:gd name="T79" fmla="*/ 226 h 552"/>
                <a:gd name="T80" fmla="*/ 146 w 551"/>
                <a:gd name="T81" fmla="*/ 181 h 552"/>
                <a:gd name="T82" fmla="*/ 197 w 551"/>
                <a:gd name="T83" fmla="*/ 131 h 552"/>
                <a:gd name="T84" fmla="*/ 245 w 551"/>
                <a:gd name="T85" fmla="*/ 170 h 552"/>
                <a:gd name="T86" fmla="*/ 207 w 551"/>
                <a:gd name="T87" fmla="*/ 85 h 552"/>
                <a:gd name="T88" fmla="*/ 317 w 551"/>
                <a:gd name="T89" fmla="*/ 392 h 552"/>
                <a:gd name="T90" fmla="*/ 300 w 551"/>
                <a:gd name="T91" fmla="*/ 392 h 552"/>
                <a:gd name="T92" fmla="*/ 299 w 551"/>
                <a:gd name="T93" fmla="*/ 354 h 552"/>
                <a:gd name="T94" fmla="*/ 338 w 551"/>
                <a:gd name="T95" fmla="*/ 314 h 552"/>
                <a:gd name="T96" fmla="*/ 340 w 551"/>
                <a:gd name="T97" fmla="*/ 395 h 552"/>
                <a:gd name="T98" fmla="*/ 365 w 551"/>
                <a:gd name="T99" fmla="*/ 294 h 552"/>
                <a:gd name="T100" fmla="*/ 392 w 551"/>
                <a:gd name="T101" fmla="*/ 429 h 552"/>
                <a:gd name="T102" fmla="*/ 391 w 551"/>
                <a:gd name="T103" fmla="*/ 291 h 552"/>
                <a:gd name="T104" fmla="*/ 417 w 551"/>
                <a:gd name="T105" fmla="*/ 409 h 552"/>
                <a:gd name="T106" fmla="*/ 407 w 551"/>
                <a:gd name="T107" fmla="*/ 289 h 552"/>
                <a:gd name="T108" fmla="*/ 385 w 551"/>
                <a:gd name="T109" fmla="*/ 267 h 552"/>
                <a:gd name="T110" fmla="*/ 334 w 551"/>
                <a:gd name="T111" fmla="*/ 272 h 552"/>
                <a:gd name="T112" fmla="*/ 346 w 551"/>
                <a:gd name="T113" fmla="*/ 190 h 552"/>
                <a:gd name="T114" fmla="*/ 422 w 551"/>
                <a:gd name="T115" fmla="*/ 190 h 552"/>
                <a:gd name="T116" fmla="*/ 426 w 551"/>
                <a:gd name="T117" fmla="*/ 261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1" h="552">
                  <a:moveTo>
                    <a:pt x="466" y="157"/>
                  </a:moveTo>
                  <a:cubicBezTo>
                    <a:pt x="466" y="163"/>
                    <a:pt x="469" y="168"/>
                    <a:pt x="473" y="172"/>
                  </a:cubicBezTo>
                  <a:cubicBezTo>
                    <a:pt x="473" y="172"/>
                    <a:pt x="473" y="172"/>
                    <a:pt x="473" y="172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5" y="244"/>
                    <a:pt x="545" y="244"/>
                    <a:pt x="545" y="244"/>
                  </a:cubicBezTo>
                  <a:cubicBezTo>
                    <a:pt x="549" y="248"/>
                    <a:pt x="551" y="253"/>
                    <a:pt x="551" y="259"/>
                  </a:cubicBezTo>
                  <a:cubicBezTo>
                    <a:pt x="551" y="169"/>
                    <a:pt x="551" y="169"/>
                    <a:pt x="551" y="169"/>
                  </a:cubicBezTo>
                  <a:cubicBezTo>
                    <a:pt x="551" y="165"/>
                    <a:pt x="549" y="159"/>
                    <a:pt x="546" y="156"/>
                  </a:cubicBezTo>
                  <a:cubicBezTo>
                    <a:pt x="395" y="5"/>
                    <a:pt x="395" y="5"/>
                    <a:pt x="395" y="5"/>
                  </a:cubicBezTo>
                  <a:cubicBezTo>
                    <a:pt x="392" y="2"/>
                    <a:pt x="386" y="0"/>
                    <a:pt x="382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68" y="0"/>
                    <a:pt x="366" y="2"/>
                    <a:pt x="366" y="5"/>
                  </a:cubicBezTo>
                  <a:cubicBezTo>
                    <a:pt x="366" y="77"/>
                    <a:pt x="366" y="77"/>
                    <a:pt x="366" y="77"/>
                  </a:cubicBezTo>
                  <a:cubicBezTo>
                    <a:pt x="366" y="81"/>
                    <a:pt x="362" y="85"/>
                    <a:pt x="358" y="85"/>
                  </a:cubicBezTo>
                  <a:cubicBezTo>
                    <a:pt x="350" y="85"/>
                    <a:pt x="350" y="85"/>
                    <a:pt x="350" y="85"/>
                  </a:cubicBezTo>
                  <a:cubicBezTo>
                    <a:pt x="350" y="16"/>
                    <a:pt x="350" y="16"/>
                    <a:pt x="350" y="16"/>
                  </a:cubicBezTo>
                  <a:cubicBezTo>
                    <a:pt x="350" y="7"/>
                    <a:pt x="343" y="0"/>
                    <a:pt x="334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08" y="0"/>
                    <a:pt x="201" y="7"/>
                    <a:pt x="201" y="16"/>
                  </a:cubicBezTo>
                  <a:cubicBezTo>
                    <a:pt x="201" y="85"/>
                    <a:pt x="201" y="85"/>
                    <a:pt x="201" y="85"/>
                  </a:cubicBezTo>
                  <a:cubicBezTo>
                    <a:pt x="193" y="85"/>
                    <a:pt x="193" y="85"/>
                    <a:pt x="193" y="85"/>
                  </a:cubicBezTo>
                  <a:cubicBezTo>
                    <a:pt x="189" y="85"/>
                    <a:pt x="185" y="81"/>
                    <a:pt x="185" y="77"/>
                  </a:cubicBezTo>
                  <a:cubicBezTo>
                    <a:pt x="185" y="5"/>
                    <a:pt x="185" y="5"/>
                    <a:pt x="185" y="5"/>
                  </a:cubicBezTo>
                  <a:cubicBezTo>
                    <a:pt x="185" y="2"/>
                    <a:pt x="183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59" y="2"/>
                    <a:pt x="156" y="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2" y="159"/>
                    <a:pt x="0" y="165"/>
                    <a:pt x="0" y="169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53"/>
                    <a:pt x="2" y="248"/>
                    <a:pt x="6" y="244"/>
                  </a:cubicBezTo>
                  <a:cubicBezTo>
                    <a:pt x="6" y="244"/>
                    <a:pt x="6" y="244"/>
                    <a:pt x="6" y="244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78" y="172"/>
                    <a:pt x="78" y="172"/>
                    <a:pt x="78" y="172"/>
                  </a:cubicBezTo>
                  <a:cubicBezTo>
                    <a:pt x="82" y="168"/>
                    <a:pt x="85" y="163"/>
                    <a:pt x="85" y="157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2"/>
                    <a:pt x="85" y="172"/>
                    <a:pt x="85" y="172"/>
                  </a:cubicBezTo>
                  <a:cubicBezTo>
                    <a:pt x="85" y="178"/>
                    <a:pt x="82" y="183"/>
                    <a:pt x="78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6" y="259"/>
                    <a:pt x="6" y="259"/>
                    <a:pt x="6" y="259"/>
                  </a:cubicBezTo>
                  <a:cubicBezTo>
                    <a:pt x="2" y="263"/>
                    <a:pt x="0" y="268"/>
                    <a:pt x="0" y="27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50"/>
                    <a:pt x="2" y="344"/>
                    <a:pt x="6" y="340"/>
                  </a:cubicBezTo>
                  <a:cubicBezTo>
                    <a:pt x="6" y="340"/>
                    <a:pt x="6" y="340"/>
                    <a:pt x="6" y="340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8" y="268"/>
                    <a:pt x="78" y="268"/>
                    <a:pt x="78" y="268"/>
                  </a:cubicBezTo>
                  <a:cubicBezTo>
                    <a:pt x="82" y="265"/>
                    <a:pt x="85" y="259"/>
                    <a:pt x="85" y="253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85" y="274"/>
                    <a:pt x="82" y="279"/>
                    <a:pt x="78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6" y="355"/>
                    <a:pt x="6" y="355"/>
                    <a:pt x="6" y="355"/>
                  </a:cubicBezTo>
                  <a:cubicBezTo>
                    <a:pt x="2" y="359"/>
                    <a:pt x="0" y="364"/>
                    <a:pt x="0" y="370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7"/>
                    <a:pt x="2" y="392"/>
                    <a:pt x="5" y="395"/>
                  </a:cubicBezTo>
                  <a:cubicBezTo>
                    <a:pt x="26" y="417"/>
                    <a:pt x="26" y="417"/>
                    <a:pt x="26" y="417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78" y="365"/>
                    <a:pt x="78" y="365"/>
                    <a:pt x="78" y="365"/>
                  </a:cubicBezTo>
                  <a:cubicBezTo>
                    <a:pt x="82" y="361"/>
                    <a:pt x="85" y="355"/>
                    <a:pt x="85" y="349"/>
                  </a:cubicBezTo>
                  <a:cubicBezTo>
                    <a:pt x="85" y="358"/>
                    <a:pt x="85" y="358"/>
                    <a:pt x="85" y="358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370"/>
                    <a:pt x="82" y="375"/>
                    <a:pt x="78" y="379"/>
                  </a:cubicBezTo>
                  <a:cubicBezTo>
                    <a:pt x="78" y="379"/>
                    <a:pt x="78" y="379"/>
                    <a:pt x="78" y="379"/>
                  </a:cubicBezTo>
                  <a:cubicBezTo>
                    <a:pt x="34" y="424"/>
                    <a:pt x="34" y="424"/>
                    <a:pt x="34" y="424"/>
                  </a:cubicBezTo>
                  <a:cubicBezTo>
                    <a:pt x="155" y="545"/>
                    <a:pt x="155" y="545"/>
                    <a:pt x="155" y="545"/>
                  </a:cubicBezTo>
                  <a:cubicBezTo>
                    <a:pt x="187" y="486"/>
                    <a:pt x="187" y="486"/>
                    <a:pt x="187" y="486"/>
                  </a:cubicBezTo>
                  <a:cubicBezTo>
                    <a:pt x="190" y="481"/>
                    <a:pt x="196" y="477"/>
                    <a:pt x="202" y="477"/>
                  </a:cubicBezTo>
                  <a:cubicBezTo>
                    <a:pt x="207" y="477"/>
                    <a:pt x="207" y="477"/>
                    <a:pt x="207" y="477"/>
                  </a:cubicBezTo>
                  <a:cubicBezTo>
                    <a:pt x="215" y="477"/>
                    <a:pt x="215" y="477"/>
                    <a:pt x="215" y="477"/>
                  </a:cubicBezTo>
                  <a:cubicBezTo>
                    <a:pt x="208" y="477"/>
                    <a:pt x="203" y="481"/>
                    <a:pt x="200" y="486"/>
                  </a:cubicBezTo>
                  <a:cubicBezTo>
                    <a:pt x="200" y="486"/>
                    <a:pt x="200" y="486"/>
                    <a:pt x="200" y="486"/>
                  </a:cubicBezTo>
                  <a:cubicBezTo>
                    <a:pt x="164" y="551"/>
                    <a:pt x="164" y="551"/>
                    <a:pt x="164" y="551"/>
                  </a:cubicBezTo>
                  <a:cubicBezTo>
                    <a:pt x="166" y="551"/>
                    <a:pt x="167" y="552"/>
                    <a:pt x="169" y="552"/>
                  </a:cubicBezTo>
                  <a:cubicBezTo>
                    <a:pt x="231" y="552"/>
                    <a:pt x="231" y="552"/>
                    <a:pt x="231" y="552"/>
                  </a:cubicBezTo>
                  <a:cubicBezTo>
                    <a:pt x="243" y="486"/>
                    <a:pt x="243" y="486"/>
                    <a:pt x="243" y="486"/>
                  </a:cubicBezTo>
                  <a:cubicBezTo>
                    <a:pt x="244" y="481"/>
                    <a:pt x="248" y="477"/>
                    <a:pt x="253" y="477"/>
                  </a:cubicBezTo>
                  <a:cubicBezTo>
                    <a:pt x="254" y="477"/>
                    <a:pt x="254" y="477"/>
                    <a:pt x="254" y="477"/>
                  </a:cubicBezTo>
                  <a:cubicBezTo>
                    <a:pt x="255" y="477"/>
                    <a:pt x="255" y="477"/>
                    <a:pt x="255" y="477"/>
                  </a:cubicBezTo>
                  <a:cubicBezTo>
                    <a:pt x="264" y="477"/>
                    <a:pt x="264" y="477"/>
                    <a:pt x="264" y="477"/>
                  </a:cubicBezTo>
                  <a:cubicBezTo>
                    <a:pt x="259" y="477"/>
                    <a:pt x="255" y="481"/>
                    <a:pt x="254" y="486"/>
                  </a:cubicBezTo>
                  <a:cubicBezTo>
                    <a:pt x="242" y="552"/>
                    <a:pt x="242" y="552"/>
                    <a:pt x="242" y="552"/>
                  </a:cubicBezTo>
                  <a:cubicBezTo>
                    <a:pt x="309" y="552"/>
                    <a:pt x="309" y="552"/>
                    <a:pt x="309" y="552"/>
                  </a:cubicBezTo>
                  <a:cubicBezTo>
                    <a:pt x="297" y="486"/>
                    <a:pt x="297" y="486"/>
                    <a:pt x="297" y="486"/>
                  </a:cubicBezTo>
                  <a:cubicBezTo>
                    <a:pt x="296" y="481"/>
                    <a:pt x="292" y="477"/>
                    <a:pt x="287" y="477"/>
                  </a:cubicBezTo>
                  <a:cubicBezTo>
                    <a:pt x="296" y="477"/>
                    <a:pt x="296" y="477"/>
                    <a:pt x="296" y="477"/>
                  </a:cubicBezTo>
                  <a:cubicBezTo>
                    <a:pt x="297" y="477"/>
                    <a:pt x="297" y="477"/>
                    <a:pt x="297" y="477"/>
                  </a:cubicBezTo>
                  <a:cubicBezTo>
                    <a:pt x="298" y="477"/>
                    <a:pt x="298" y="477"/>
                    <a:pt x="298" y="477"/>
                  </a:cubicBezTo>
                  <a:cubicBezTo>
                    <a:pt x="303" y="477"/>
                    <a:pt x="307" y="481"/>
                    <a:pt x="308" y="486"/>
                  </a:cubicBezTo>
                  <a:cubicBezTo>
                    <a:pt x="320" y="552"/>
                    <a:pt x="320" y="552"/>
                    <a:pt x="320" y="552"/>
                  </a:cubicBezTo>
                  <a:cubicBezTo>
                    <a:pt x="382" y="552"/>
                    <a:pt x="382" y="552"/>
                    <a:pt x="382" y="552"/>
                  </a:cubicBezTo>
                  <a:cubicBezTo>
                    <a:pt x="384" y="552"/>
                    <a:pt x="385" y="551"/>
                    <a:pt x="387" y="551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51" y="486"/>
                    <a:pt x="351" y="486"/>
                    <a:pt x="351" y="486"/>
                  </a:cubicBezTo>
                  <a:cubicBezTo>
                    <a:pt x="348" y="481"/>
                    <a:pt x="343" y="477"/>
                    <a:pt x="336" y="477"/>
                  </a:cubicBezTo>
                  <a:cubicBezTo>
                    <a:pt x="344" y="477"/>
                    <a:pt x="344" y="477"/>
                    <a:pt x="344" y="477"/>
                  </a:cubicBezTo>
                  <a:cubicBezTo>
                    <a:pt x="349" y="477"/>
                    <a:pt x="349" y="477"/>
                    <a:pt x="349" y="477"/>
                  </a:cubicBezTo>
                  <a:cubicBezTo>
                    <a:pt x="355" y="477"/>
                    <a:pt x="361" y="481"/>
                    <a:pt x="364" y="486"/>
                  </a:cubicBezTo>
                  <a:cubicBezTo>
                    <a:pt x="396" y="545"/>
                    <a:pt x="396" y="545"/>
                    <a:pt x="396" y="545"/>
                  </a:cubicBezTo>
                  <a:cubicBezTo>
                    <a:pt x="517" y="424"/>
                    <a:pt x="517" y="424"/>
                    <a:pt x="517" y="424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73" y="379"/>
                    <a:pt x="473" y="379"/>
                    <a:pt x="473" y="379"/>
                  </a:cubicBezTo>
                  <a:cubicBezTo>
                    <a:pt x="469" y="375"/>
                    <a:pt x="466" y="370"/>
                    <a:pt x="466" y="364"/>
                  </a:cubicBezTo>
                  <a:cubicBezTo>
                    <a:pt x="466" y="358"/>
                    <a:pt x="466" y="358"/>
                    <a:pt x="466" y="358"/>
                  </a:cubicBezTo>
                  <a:cubicBezTo>
                    <a:pt x="466" y="349"/>
                    <a:pt x="466" y="349"/>
                    <a:pt x="466" y="349"/>
                  </a:cubicBezTo>
                  <a:cubicBezTo>
                    <a:pt x="466" y="355"/>
                    <a:pt x="469" y="361"/>
                    <a:pt x="473" y="365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525" y="417"/>
                    <a:pt x="525" y="417"/>
                    <a:pt x="525" y="417"/>
                  </a:cubicBezTo>
                  <a:cubicBezTo>
                    <a:pt x="546" y="395"/>
                    <a:pt x="546" y="395"/>
                    <a:pt x="546" y="395"/>
                  </a:cubicBezTo>
                  <a:cubicBezTo>
                    <a:pt x="549" y="392"/>
                    <a:pt x="551" y="387"/>
                    <a:pt x="551" y="382"/>
                  </a:cubicBezTo>
                  <a:cubicBezTo>
                    <a:pt x="551" y="370"/>
                    <a:pt x="551" y="370"/>
                    <a:pt x="551" y="370"/>
                  </a:cubicBezTo>
                  <a:cubicBezTo>
                    <a:pt x="551" y="364"/>
                    <a:pt x="549" y="359"/>
                    <a:pt x="545" y="355"/>
                  </a:cubicBezTo>
                  <a:cubicBezTo>
                    <a:pt x="545" y="355"/>
                    <a:pt x="545" y="355"/>
                    <a:pt x="545" y="355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73" y="283"/>
                    <a:pt x="473" y="283"/>
                    <a:pt x="473" y="283"/>
                  </a:cubicBezTo>
                  <a:cubicBezTo>
                    <a:pt x="469" y="279"/>
                    <a:pt x="466" y="274"/>
                    <a:pt x="466" y="268"/>
                  </a:cubicBezTo>
                  <a:cubicBezTo>
                    <a:pt x="466" y="262"/>
                    <a:pt x="466" y="262"/>
                    <a:pt x="466" y="262"/>
                  </a:cubicBezTo>
                  <a:cubicBezTo>
                    <a:pt x="466" y="253"/>
                    <a:pt x="466" y="253"/>
                    <a:pt x="466" y="253"/>
                  </a:cubicBezTo>
                  <a:cubicBezTo>
                    <a:pt x="466" y="259"/>
                    <a:pt x="469" y="265"/>
                    <a:pt x="473" y="268"/>
                  </a:cubicBezTo>
                  <a:cubicBezTo>
                    <a:pt x="473" y="269"/>
                    <a:pt x="473" y="269"/>
                    <a:pt x="473" y="269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5" y="340"/>
                    <a:pt x="545" y="340"/>
                    <a:pt x="545" y="340"/>
                  </a:cubicBezTo>
                  <a:cubicBezTo>
                    <a:pt x="549" y="344"/>
                    <a:pt x="551" y="350"/>
                    <a:pt x="551" y="355"/>
                  </a:cubicBezTo>
                  <a:cubicBezTo>
                    <a:pt x="551" y="274"/>
                    <a:pt x="551" y="274"/>
                    <a:pt x="551" y="274"/>
                  </a:cubicBezTo>
                  <a:cubicBezTo>
                    <a:pt x="551" y="268"/>
                    <a:pt x="549" y="263"/>
                    <a:pt x="545" y="259"/>
                  </a:cubicBezTo>
                  <a:cubicBezTo>
                    <a:pt x="545" y="259"/>
                    <a:pt x="545" y="259"/>
                    <a:pt x="545" y="259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73" y="187"/>
                    <a:pt x="473" y="187"/>
                    <a:pt x="473" y="187"/>
                  </a:cubicBezTo>
                  <a:cubicBezTo>
                    <a:pt x="469" y="183"/>
                    <a:pt x="466" y="178"/>
                    <a:pt x="466" y="172"/>
                  </a:cubicBezTo>
                  <a:cubicBezTo>
                    <a:pt x="466" y="165"/>
                    <a:pt x="466" y="165"/>
                    <a:pt x="466" y="165"/>
                  </a:cubicBezTo>
                  <a:lnTo>
                    <a:pt x="466" y="157"/>
                  </a:lnTo>
                  <a:close/>
                  <a:moveTo>
                    <a:pt x="334" y="162"/>
                  </a:moveTo>
                  <a:cubicBezTo>
                    <a:pt x="337" y="139"/>
                    <a:pt x="337" y="142"/>
                    <a:pt x="350" y="137"/>
                  </a:cubicBezTo>
                  <a:cubicBezTo>
                    <a:pt x="364" y="134"/>
                    <a:pt x="372" y="132"/>
                    <a:pt x="380" y="132"/>
                  </a:cubicBezTo>
                  <a:cubicBezTo>
                    <a:pt x="388" y="133"/>
                    <a:pt x="405" y="133"/>
                    <a:pt x="420" y="139"/>
                  </a:cubicBezTo>
                  <a:cubicBezTo>
                    <a:pt x="427" y="141"/>
                    <a:pt x="424" y="144"/>
                    <a:pt x="425" y="169"/>
                  </a:cubicBezTo>
                  <a:cubicBezTo>
                    <a:pt x="424" y="179"/>
                    <a:pt x="423" y="177"/>
                    <a:pt x="413" y="178"/>
                  </a:cubicBezTo>
                  <a:cubicBezTo>
                    <a:pt x="405" y="178"/>
                    <a:pt x="401" y="179"/>
                    <a:pt x="390" y="176"/>
                  </a:cubicBezTo>
                  <a:cubicBezTo>
                    <a:pt x="387" y="171"/>
                    <a:pt x="383" y="149"/>
                    <a:pt x="375" y="151"/>
                  </a:cubicBezTo>
                  <a:cubicBezTo>
                    <a:pt x="372" y="154"/>
                    <a:pt x="375" y="154"/>
                    <a:pt x="369" y="165"/>
                  </a:cubicBezTo>
                  <a:cubicBezTo>
                    <a:pt x="368" y="167"/>
                    <a:pt x="366" y="172"/>
                    <a:pt x="364" y="175"/>
                  </a:cubicBezTo>
                  <a:cubicBezTo>
                    <a:pt x="356" y="178"/>
                    <a:pt x="350" y="177"/>
                    <a:pt x="341" y="178"/>
                  </a:cubicBezTo>
                  <a:cubicBezTo>
                    <a:pt x="332" y="177"/>
                    <a:pt x="335" y="173"/>
                    <a:pt x="334" y="162"/>
                  </a:cubicBezTo>
                  <a:close/>
                  <a:moveTo>
                    <a:pt x="319" y="143"/>
                  </a:moveTo>
                  <a:cubicBezTo>
                    <a:pt x="319" y="138"/>
                    <a:pt x="319" y="137"/>
                    <a:pt x="323" y="137"/>
                  </a:cubicBezTo>
                  <a:cubicBezTo>
                    <a:pt x="329" y="137"/>
                    <a:pt x="329" y="139"/>
                    <a:pt x="329" y="142"/>
                  </a:cubicBezTo>
                  <a:cubicBezTo>
                    <a:pt x="329" y="147"/>
                    <a:pt x="329" y="157"/>
                    <a:pt x="329" y="166"/>
                  </a:cubicBezTo>
                  <a:cubicBezTo>
                    <a:pt x="329" y="172"/>
                    <a:pt x="329" y="183"/>
                    <a:pt x="324" y="185"/>
                  </a:cubicBezTo>
                  <a:cubicBezTo>
                    <a:pt x="320" y="185"/>
                    <a:pt x="317" y="186"/>
                    <a:pt x="317" y="180"/>
                  </a:cubicBezTo>
                  <a:cubicBezTo>
                    <a:pt x="317" y="177"/>
                    <a:pt x="318" y="172"/>
                    <a:pt x="319" y="168"/>
                  </a:cubicBezTo>
                  <a:cubicBezTo>
                    <a:pt x="320" y="163"/>
                    <a:pt x="319" y="149"/>
                    <a:pt x="319" y="143"/>
                  </a:cubicBezTo>
                  <a:close/>
                  <a:moveTo>
                    <a:pt x="322" y="199"/>
                  </a:moveTo>
                  <a:cubicBezTo>
                    <a:pt x="327" y="202"/>
                    <a:pt x="327" y="219"/>
                    <a:pt x="327" y="219"/>
                  </a:cubicBezTo>
                  <a:cubicBezTo>
                    <a:pt x="328" y="221"/>
                    <a:pt x="328" y="237"/>
                    <a:pt x="328" y="242"/>
                  </a:cubicBezTo>
                  <a:cubicBezTo>
                    <a:pt x="328" y="247"/>
                    <a:pt x="328" y="251"/>
                    <a:pt x="328" y="253"/>
                  </a:cubicBezTo>
                  <a:cubicBezTo>
                    <a:pt x="326" y="254"/>
                    <a:pt x="324" y="255"/>
                    <a:pt x="321" y="254"/>
                  </a:cubicBezTo>
                  <a:cubicBezTo>
                    <a:pt x="318" y="253"/>
                    <a:pt x="317" y="239"/>
                    <a:pt x="317" y="234"/>
                  </a:cubicBezTo>
                  <a:cubicBezTo>
                    <a:pt x="317" y="230"/>
                    <a:pt x="317" y="220"/>
                    <a:pt x="315" y="209"/>
                  </a:cubicBezTo>
                  <a:cubicBezTo>
                    <a:pt x="314" y="199"/>
                    <a:pt x="315" y="200"/>
                    <a:pt x="322" y="199"/>
                  </a:cubicBezTo>
                  <a:close/>
                  <a:moveTo>
                    <a:pt x="300" y="190"/>
                  </a:moveTo>
                  <a:cubicBezTo>
                    <a:pt x="301" y="182"/>
                    <a:pt x="303" y="157"/>
                    <a:pt x="302" y="150"/>
                  </a:cubicBezTo>
                  <a:cubicBezTo>
                    <a:pt x="303" y="146"/>
                    <a:pt x="302" y="140"/>
                    <a:pt x="303" y="135"/>
                  </a:cubicBezTo>
                  <a:cubicBezTo>
                    <a:pt x="304" y="133"/>
                    <a:pt x="306" y="133"/>
                    <a:pt x="310" y="133"/>
                  </a:cubicBezTo>
                  <a:cubicBezTo>
                    <a:pt x="316" y="131"/>
                    <a:pt x="314" y="152"/>
                    <a:pt x="314" y="152"/>
                  </a:cubicBezTo>
                  <a:cubicBezTo>
                    <a:pt x="314" y="170"/>
                    <a:pt x="309" y="206"/>
                    <a:pt x="309" y="215"/>
                  </a:cubicBezTo>
                  <a:cubicBezTo>
                    <a:pt x="307" y="230"/>
                    <a:pt x="314" y="271"/>
                    <a:pt x="310" y="275"/>
                  </a:cubicBezTo>
                  <a:cubicBezTo>
                    <a:pt x="309" y="276"/>
                    <a:pt x="304" y="276"/>
                    <a:pt x="303" y="274"/>
                  </a:cubicBezTo>
                  <a:cubicBezTo>
                    <a:pt x="299" y="263"/>
                    <a:pt x="299" y="246"/>
                    <a:pt x="298" y="232"/>
                  </a:cubicBezTo>
                  <a:cubicBezTo>
                    <a:pt x="297" y="215"/>
                    <a:pt x="300" y="197"/>
                    <a:pt x="300" y="190"/>
                  </a:cubicBezTo>
                  <a:close/>
                  <a:moveTo>
                    <a:pt x="285" y="166"/>
                  </a:moveTo>
                  <a:cubicBezTo>
                    <a:pt x="287" y="155"/>
                    <a:pt x="286" y="143"/>
                    <a:pt x="287" y="139"/>
                  </a:cubicBezTo>
                  <a:cubicBezTo>
                    <a:pt x="288" y="138"/>
                    <a:pt x="291" y="137"/>
                    <a:pt x="294" y="138"/>
                  </a:cubicBezTo>
                  <a:cubicBezTo>
                    <a:pt x="298" y="141"/>
                    <a:pt x="299" y="177"/>
                    <a:pt x="290" y="184"/>
                  </a:cubicBezTo>
                  <a:cubicBezTo>
                    <a:pt x="288" y="184"/>
                    <a:pt x="284" y="184"/>
                    <a:pt x="283" y="182"/>
                  </a:cubicBezTo>
                  <a:cubicBezTo>
                    <a:pt x="282" y="180"/>
                    <a:pt x="283" y="174"/>
                    <a:pt x="285" y="166"/>
                  </a:cubicBezTo>
                  <a:close/>
                  <a:moveTo>
                    <a:pt x="280" y="214"/>
                  </a:moveTo>
                  <a:cubicBezTo>
                    <a:pt x="280" y="200"/>
                    <a:pt x="281" y="197"/>
                    <a:pt x="284" y="193"/>
                  </a:cubicBezTo>
                  <a:cubicBezTo>
                    <a:pt x="287" y="191"/>
                    <a:pt x="291" y="193"/>
                    <a:pt x="293" y="195"/>
                  </a:cubicBezTo>
                  <a:cubicBezTo>
                    <a:pt x="295" y="200"/>
                    <a:pt x="291" y="225"/>
                    <a:pt x="291" y="237"/>
                  </a:cubicBezTo>
                  <a:cubicBezTo>
                    <a:pt x="290" y="248"/>
                    <a:pt x="294" y="259"/>
                    <a:pt x="289" y="261"/>
                  </a:cubicBezTo>
                  <a:cubicBezTo>
                    <a:pt x="285" y="262"/>
                    <a:pt x="281" y="261"/>
                    <a:pt x="281" y="258"/>
                  </a:cubicBezTo>
                  <a:cubicBezTo>
                    <a:pt x="279" y="244"/>
                    <a:pt x="280" y="214"/>
                    <a:pt x="280" y="214"/>
                  </a:cubicBezTo>
                  <a:close/>
                  <a:moveTo>
                    <a:pt x="267" y="388"/>
                  </a:moveTo>
                  <a:cubicBezTo>
                    <a:pt x="266" y="407"/>
                    <a:pt x="266" y="405"/>
                    <a:pt x="253" y="405"/>
                  </a:cubicBezTo>
                  <a:cubicBezTo>
                    <a:pt x="242" y="405"/>
                    <a:pt x="214" y="405"/>
                    <a:pt x="212" y="406"/>
                  </a:cubicBezTo>
                  <a:cubicBezTo>
                    <a:pt x="212" y="408"/>
                    <a:pt x="211" y="414"/>
                    <a:pt x="211" y="419"/>
                  </a:cubicBezTo>
                  <a:cubicBezTo>
                    <a:pt x="212" y="426"/>
                    <a:pt x="216" y="428"/>
                    <a:pt x="186" y="431"/>
                  </a:cubicBezTo>
                  <a:cubicBezTo>
                    <a:pt x="179" y="432"/>
                    <a:pt x="134" y="430"/>
                    <a:pt x="131" y="425"/>
                  </a:cubicBezTo>
                  <a:cubicBezTo>
                    <a:pt x="128" y="419"/>
                    <a:pt x="122" y="411"/>
                    <a:pt x="127" y="403"/>
                  </a:cubicBezTo>
                  <a:cubicBezTo>
                    <a:pt x="133" y="408"/>
                    <a:pt x="139" y="412"/>
                    <a:pt x="153" y="417"/>
                  </a:cubicBezTo>
                  <a:cubicBezTo>
                    <a:pt x="164" y="419"/>
                    <a:pt x="181" y="420"/>
                    <a:pt x="191" y="418"/>
                  </a:cubicBezTo>
                  <a:cubicBezTo>
                    <a:pt x="197" y="415"/>
                    <a:pt x="197" y="413"/>
                    <a:pt x="196" y="406"/>
                  </a:cubicBezTo>
                  <a:cubicBezTo>
                    <a:pt x="175" y="405"/>
                    <a:pt x="164" y="404"/>
                    <a:pt x="157" y="404"/>
                  </a:cubicBezTo>
                  <a:cubicBezTo>
                    <a:pt x="146" y="403"/>
                    <a:pt x="146" y="403"/>
                    <a:pt x="146" y="397"/>
                  </a:cubicBezTo>
                  <a:cubicBezTo>
                    <a:pt x="147" y="392"/>
                    <a:pt x="148" y="391"/>
                    <a:pt x="155" y="392"/>
                  </a:cubicBezTo>
                  <a:cubicBezTo>
                    <a:pt x="160" y="392"/>
                    <a:pt x="168" y="393"/>
                    <a:pt x="180" y="393"/>
                  </a:cubicBezTo>
                  <a:cubicBezTo>
                    <a:pt x="189" y="393"/>
                    <a:pt x="196" y="393"/>
                    <a:pt x="196" y="393"/>
                  </a:cubicBezTo>
                  <a:cubicBezTo>
                    <a:pt x="196" y="384"/>
                    <a:pt x="196" y="384"/>
                    <a:pt x="196" y="384"/>
                  </a:cubicBezTo>
                  <a:cubicBezTo>
                    <a:pt x="196" y="384"/>
                    <a:pt x="180" y="384"/>
                    <a:pt x="174" y="384"/>
                  </a:cubicBezTo>
                  <a:cubicBezTo>
                    <a:pt x="155" y="383"/>
                    <a:pt x="158" y="381"/>
                    <a:pt x="157" y="372"/>
                  </a:cubicBezTo>
                  <a:cubicBezTo>
                    <a:pt x="159" y="356"/>
                    <a:pt x="159" y="358"/>
                    <a:pt x="173" y="357"/>
                  </a:cubicBezTo>
                  <a:cubicBezTo>
                    <a:pt x="185" y="357"/>
                    <a:pt x="219" y="357"/>
                    <a:pt x="228" y="357"/>
                  </a:cubicBezTo>
                  <a:cubicBezTo>
                    <a:pt x="242" y="358"/>
                    <a:pt x="240" y="359"/>
                    <a:pt x="240" y="371"/>
                  </a:cubicBezTo>
                  <a:cubicBezTo>
                    <a:pt x="238" y="378"/>
                    <a:pt x="241" y="381"/>
                    <a:pt x="227" y="383"/>
                  </a:cubicBezTo>
                  <a:cubicBezTo>
                    <a:pt x="225" y="383"/>
                    <a:pt x="212" y="384"/>
                    <a:pt x="212" y="384"/>
                  </a:cubicBezTo>
                  <a:cubicBezTo>
                    <a:pt x="212" y="393"/>
                    <a:pt x="212" y="393"/>
                    <a:pt x="212" y="393"/>
                  </a:cubicBezTo>
                  <a:cubicBezTo>
                    <a:pt x="242" y="393"/>
                    <a:pt x="242" y="393"/>
                    <a:pt x="242" y="393"/>
                  </a:cubicBezTo>
                  <a:cubicBezTo>
                    <a:pt x="242" y="393"/>
                    <a:pt x="253" y="393"/>
                    <a:pt x="253" y="384"/>
                  </a:cubicBezTo>
                  <a:cubicBezTo>
                    <a:pt x="253" y="375"/>
                    <a:pt x="255" y="361"/>
                    <a:pt x="255" y="361"/>
                  </a:cubicBezTo>
                  <a:cubicBezTo>
                    <a:pt x="255" y="361"/>
                    <a:pt x="255" y="351"/>
                    <a:pt x="245" y="351"/>
                  </a:cubicBezTo>
                  <a:cubicBezTo>
                    <a:pt x="236" y="351"/>
                    <a:pt x="184" y="350"/>
                    <a:pt x="163" y="351"/>
                  </a:cubicBezTo>
                  <a:cubicBezTo>
                    <a:pt x="147" y="351"/>
                    <a:pt x="146" y="354"/>
                    <a:pt x="145" y="359"/>
                  </a:cubicBezTo>
                  <a:cubicBezTo>
                    <a:pt x="144" y="366"/>
                    <a:pt x="142" y="392"/>
                    <a:pt x="138" y="390"/>
                  </a:cubicBezTo>
                  <a:cubicBezTo>
                    <a:pt x="125" y="387"/>
                    <a:pt x="128" y="386"/>
                    <a:pt x="128" y="379"/>
                  </a:cubicBezTo>
                  <a:cubicBezTo>
                    <a:pt x="129" y="369"/>
                    <a:pt x="130" y="359"/>
                    <a:pt x="132" y="350"/>
                  </a:cubicBezTo>
                  <a:cubicBezTo>
                    <a:pt x="135" y="343"/>
                    <a:pt x="136" y="339"/>
                    <a:pt x="176" y="339"/>
                  </a:cubicBezTo>
                  <a:cubicBezTo>
                    <a:pt x="195" y="339"/>
                    <a:pt x="249" y="339"/>
                    <a:pt x="249" y="339"/>
                  </a:cubicBezTo>
                  <a:cubicBezTo>
                    <a:pt x="261" y="340"/>
                    <a:pt x="265" y="340"/>
                    <a:pt x="267" y="352"/>
                  </a:cubicBezTo>
                  <a:cubicBezTo>
                    <a:pt x="269" y="369"/>
                    <a:pt x="268" y="375"/>
                    <a:pt x="267" y="388"/>
                  </a:cubicBezTo>
                  <a:close/>
                  <a:moveTo>
                    <a:pt x="146" y="306"/>
                  </a:moveTo>
                  <a:cubicBezTo>
                    <a:pt x="146" y="309"/>
                    <a:pt x="151" y="309"/>
                    <a:pt x="161" y="308"/>
                  </a:cubicBezTo>
                  <a:cubicBezTo>
                    <a:pt x="169" y="308"/>
                    <a:pt x="168" y="307"/>
                    <a:pt x="169" y="313"/>
                  </a:cubicBezTo>
                  <a:cubicBezTo>
                    <a:pt x="169" y="316"/>
                    <a:pt x="169" y="317"/>
                    <a:pt x="163" y="317"/>
                  </a:cubicBezTo>
                  <a:cubicBezTo>
                    <a:pt x="144" y="318"/>
                    <a:pt x="146" y="317"/>
                    <a:pt x="146" y="322"/>
                  </a:cubicBezTo>
                  <a:cubicBezTo>
                    <a:pt x="146" y="326"/>
                    <a:pt x="149" y="325"/>
                    <a:pt x="161" y="324"/>
                  </a:cubicBezTo>
                  <a:cubicBezTo>
                    <a:pt x="168" y="324"/>
                    <a:pt x="169" y="323"/>
                    <a:pt x="169" y="328"/>
                  </a:cubicBezTo>
                  <a:cubicBezTo>
                    <a:pt x="170" y="331"/>
                    <a:pt x="169" y="333"/>
                    <a:pt x="169" y="333"/>
                  </a:cubicBezTo>
                  <a:cubicBezTo>
                    <a:pt x="164" y="333"/>
                    <a:pt x="143" y="335"/>
                    <a:pt x="137" y="335"/>
                  </a:cubicBezTo>
                  <a:cubicBezTo>
                    <a:pt x="132" y="334"/>
                    <a:pt x="132" y="334"/>
                    <a:pt x="132" y="323"/>
                  </a:cubicBezTo>
                  <a:cubicBezTo>
                    <a:pt x="133" y="313"/>
                    <a:pt x="133" y="304"/>
                    <a:pt x="136" y="295"/>
                  </a:cubicBezTo>
                  <a:cubicBezTo>
                    <a:pt x="138" y="290"/>
                    <a:pt x="138" y="291"/>
                    <a:pt x="160" y="290"/>
                  </a:cubicBezTo>
                  <a:cubicBezTo>
                    <a:pt x="171" y="290"/>
                    <a:pt x="170" y="289"/>
                    <a:pt x="171" y="297"/>
                  </a:cubicBezTo>
                  <a:cubicBezTo>
                    <a:pt x="171" y="300"/>
                    <a:pt x="171" y="300"/>
                    <a:pt x="153" y="301"/>
                  </a:cubicBezTo>
                  <a:cubicBezTo>
                    <a:pt x="145" y="301"/>
                    <a:pt x="146" y="300"/>
                    <a:pt x="146" y="306"/>
                  </a:cubicBezTo>
                  <a:close/>
                  <a:moveTo>
                    <a:pt x="178" y="296"/>
                  </a:moveTo>
                  <a:cubicBezTo>
                    <a:pt x="177" y="295"/>
                    <a:pt x="181" y="290"/>
                    <a:pt x="183" y="289"/>
                  </a:cubicBezTo>
                  <a:cubicBezTo>
                    <a:pt x="186" y="290"/>
                    <a:pt x="193" y="294"/>
                    <a:pt x="195" y="295"/>
                  </a:cubicBezTo>
                  <a:cubicBezTo>
                    <a:pt x="196" y="295"/>
                    <a:pt x="198" y="296"/>
                    <a:pt x="201" y="298"/>
                  </a:cubicBezTo>
                  <a:cubicBezTo>
                    <a:pt x="202" y="297"/>
                    <a:pt x="203" y="296"/>
                    <a:pt x="204" y="296"/>
                  </a:cubicBezTo>
                  <a:cubicBezTo>
                    <a:pt x="206" y="295"/>
                    <a:pt x="217" y="289"/>
                    <a:pt x="220" y="289"/>
                  </a:cubicBezTo>
                  <a:cubicBezTo>
                    <a:pt x="221" y="289"/>
                    <a:pt x="225" y="296"/>
                    <a:pt x="222" y="297"/>
                  </a:cubicBezTo>
                  <a:cubicBezTo>
                    <a:pt x="219" y="300"/>
                    <a:pt x="215" y="303"/>
                    <a:pt x="212" y="304"/>
                  </a:cubicBezTo>
                  <a:cubicBezTo>
                    <a:pt x="215" y="306"/>
                    <a:pt x="218" y="307"/>
                    <a:pt x="218" y="307"/>
                  </a:cubicBezTo>
                  <a:cubicBezTo>
                    <a:pt x="223" y="309"/>
                    <a:pt x="224" y="310"/>
                    <a:pt x="223" y="315"/>
                  </a:cubicBezTo>
                  <a:cubicBezTo>
                    <a:pt x="223" y="316"/>
                    <a:pt x="221" y="318"/>
                    <a:pt x="220" y="318"/>
                  </a:cubicBezTo>
                  <a:cubicBezTo>
                    <a:pt x="218" y="319"/>
                    <a:pt x="215" y="321"/>
                    <a:pt x="213" y="322"/>
                  </a:cubicBezTo>
                  <a:cubicBezTo>
                    <a:pt x="215" y="323"/>
                    <a:pt x="217" y="324"/>
                    <a:pt x="219" y="325"/>
                  </a:cubicBezTo>
                  <a:cubicBezTo>
                    <a:pt x="227" y="329"/>
                    <a:pt x="227" y="328"/>
                    <a:pt x="224" y="333"/>
                  </a:cubicBezTo>
                  <a:cubicBezTo>
                    <a:pt x="221" y="337"/>
                    <a:pt x="216" y="335"/>
                    <a:pt x="214" y="334"/>
                  </a:cubicBezTo>
                  <a:cubicBezTo>
                    <a:pt x="213" y="333"/>
                    <a:pt x="207" y="331"/>
                    <a:pt x="201" y="327"/>
                  </a:cubicBezTo>
                  <a:cubicBezTo>
                    <a:pt x="197" y="330"/>
                    <a:pt x="192" y="332"/>
                    <a:pt x="188" y="334"/>
                  </a:cubicBezTo>
                  <a:cubicBezTo>
                    <a:pt x="182" y="337"/>
                    <a:pt x="181" y="337"/>
                    <a:pt x="179" y="334"/>
                  </a:cubicBezTo>
                  <a:cubicBezTo>
                    <a:pt x="175" y="329"/>
                    <a:pt x="178" y="329"/>
                    <a:pt x="184" y="325"/>
                  </a:cubicBezTo>
                  <a:cubicBezTo>
                    <a:pt x="184" y="325"/>
                    <a:pt x="187" y="324"/>
                    <a:pt x="189" y="322"/>
                  </a:cubicBezTo>
                  <a:cubicBezTo>
                    <a:pt x="187" y="321"/>
                    <a:pt x="184" y="320"/>
                    <a:pt x="180" y="318"/>
                  </a:cubicBezTo>
                  <a:cubicBezTo>
                    <a:pt x="180" y="317"/>
                    <a:pt x="177" y="316"/>
                    <a:pt x="177" y="314"/>
                  </a:cubicBezTo>
                  <a:cubicBezTo>
                    <a:pt x="177" y="312"/>
                    <a:pt x="176" y="310"/>
                    <a:pt x="183" y="306"/>
                  </a:cubicBezTo>
                  <a:cubicBezTo>
                    <a:pt x="185" y="305"/>
                    <a:pt x="187" y="304"/>
                    <a:pt x="189" y="303"/>
                  </a:cubicBezTo>
                  <a:cubicBezTo>
                    <a:pt x="184" y="301"/>
                    <a:pt x="180" y="299"/>
                    <a:pt x="178" y="296"/>
                  </a:cubicBezTo>
                  <a:close/>
                  <a:moveTo>
                    <a:pt x="264" y="333"/>
                  </a:moveTo>
                  <a:cubicBezTo>
                    <a:pt x="260" y="334"/>
                    <a:pt x="234" y="335"/>
                    <a:pt x="234" y="335"/>
                  </a:cubicBezTo>
                  <a:cubicBezTo>
                    <a:pt x="231" y="334"/>
                    <a:pt x="231" y="335"/>
                    <a:pt x="231" y="331"/>
                  </a:cubicBezTo>
                  <a:cubicBezTo>
                    <a:pt x="231" y="326"/>
                    <a:pt x="231" y="326"/>
                    <a:pt x="240" y="326"/>
                  </a:cubicBezTo>
                  <a:cubicBezTo>
                    <a:pt x="248" y="326"/>
                    <a:pt x="255" y="327"/>
                    <a:pt x="255" y="322"/>
                  </a:cubicBezTo>
                  <a:cubicBezTo>
                    <a:pt x="255" y="318"/>
                    <a:pt x="254" y="317"/>
                    <a:pt x="240" y="318"/>
                  </a:cubicBezTo>
                  <a:cubicBezTo>
                    <a:pt x="232" y="318"/>
                    <a:pt x="233" y="318"/>
                    <a:pt x="232" y="316"/>
                  </a:cubicBezTo>
                  <a:cubicBezTo>
                    <a:pt x="231" y="311"/>
                    <a:pt x="230" y="309"/>
                    <a:pt x="237" y="308"/>
                  </a:cubicBezTo>
                  <a:cubicBezTo>
                    <a:pt x="247" y="307"/>
                    <a:pt x="255" y="308"/>
                    <a:pt x="255" y="306"/>
                  </a:cubicBezTo>
                  <a:cubicBezTo>
                    <a:pt x="256" y="302"/>
                    <a:pt x="255" y="300"/>
                    <a:pt x="248" y="301"/>
                  </a:cubicBezTo>
                  <a:cubicBezTo>
                    <a:pt x="232" y="302"/>
                    <a:pt x="231" y="303"/>
                    <a:pt x="231" y="298"/>
                  </a:cubicBezTo>
                  <a:cubicBezTo>
                    <a:pt x="231" y="293"/>
                    <a:pt x="229" y="292"/>
                    <a:pt x="241" y="291"/>
                  </a:cubicBezTo>
                  <a:cubicBezTo>
                    <a:pt x="254" y="291"/>
                    <a:pt x="264" y="289"/>
                    <a:pt x="265" y="295"/>
                  </a:cubicBezTo>
                  <a:cubicBezTo>
                    <a:pt x="267" y="302"/>
                    <a:pt x="268" y="311"/>
                    <a:pt x="268" y="324"/>
                  </a:cubicBezTo>
                  <a:cubicBezTo>
                    <a:pt x="268" y="333"/>
                    <a:pt x="268" y="333"/>
                    <a:pt x="264" y="333"/>
                  </a:cubicBezTo>
                  <a:close/>
                  <a:moveTo>
                    <a:pt x="262" y="279"/>
                  </a:moveTo>
                  <a:cubicBezTo>
                    <a:pt x="258" y="281"/>
                    <a:pt x="241" y="259"/>
                    <a:pt x="230" y="244"/>
                  </a:cubicBezTo>
                  <a:cubicBezTo>
                    <a:pt x="226" y="239"/>
                    <a:pt x="212" y="227"/>
                    <a:pt x="199" y="226"/>
                  </a:cubicBezTo>
                  <a:cubicBezTo>
                    <a:pt x="179" y="225"/>
                    <a:pt x="153" y="259"/>
                    <a:pt x="146" y="271"/>
                  </a:cubicBezTo>
                  <a:cubicBezTo>
                    <a:pt x="142" y="276"/>
                    <a:pt x="139" y="282"/>
                    <a:pt x="133" y="279"/>
                  </a:cubicBezTo>
                  <a:cubicBezTo>
                    <a:pt x="128" y="276"/>
                    <a:pt x="128" y="276"/>
                    <a:pt x="131" y="267"/>
                  </a:cubicBezTo>
                  <a:cubicBezTo>
                    <a:pt x="136" y="254"/>
                    <a:pt x="160" y="228"/>
                    <a:pt x="171" y="220"/>
                  </a:cubicBezTo>
                  <a:cubicBezTo>
                    <a:pt x="182" y="210"/>
                    <a:pt x="184" y="209"/>
                    <a:pt x="188" y="197"/>
                  </a:cubicBezTo>
                  <a:cubicBezTo>
                    <a:pt x="190" y="174"/>
                    <a:pt x="189" y="169"/>
                    <a:pt x="183" y="168"/>
                  </a:cubicBezTo>
                  <a:cubicBezTo>
                    <a:pt x="176" y="167"/>
                    <a:pt x="147" y="163"/>
                    <a:pt x="146" y="181"/>
                  </a:cubicBezTo>
                  <a:cubicBezTo>
                    <a:pt x="145" y="196"/>
                    <a:pt x="145" y="203"/>
                    <a:pt x="145" y="209"/>
                  </a:cubicBezTo>
                  <a:cubicBezTo>
                    <a:pt x="145" y="218"/>
                    <a:pt x="145" y="216"/>
                    <a:pt x="136" y="216"/>
                  </a:cubicBezTo>
                  <a:cubicBezTo>
                    <a:pt x="130" y="216"/>
                    <a:pt x="133" y="186"/>
                    <a:pt x="133" y="166"/>
                  </a:cubicBezTo>
                  <a:cubicBezTo>
                    <a:pt x="136" y="153"/>
                    <a:pt x="144" y="155"/>
                    <a:pt x="156" y="154"/>
                  </a:cubicBezTo>
                  <a:cubicBezTo>
                    <a:pt x="162" y="155"/>
                    <a:pt x="171" y="154"/>
                    <a:pt x="175" y="154"/>
                  </a:cubicBezTo>
                  <a:cubicBezTo>
                    <a:pt x="185" y="154"/>
                    <a:pt x="188" y="149"/>
                    <a:pt x="188" y="141"/>
                  </a:cubicBezTo>
                  <a:cubicBezTo>
                    <a:pt x="189" y="132"/>
                    <a:pt x="190" y="132"/>
                    <a:pt x="197" y="131"/>
                  </a:cubicBezTo>
                  <a:cubicBezTo>
                    <a:pt x="204" y="130"/>
                    <a:pt x="203" y="135"/>
                    <a:pt x="204" y="141"/>
                  </a:cubicBezTo>
                  <a:cubicBezTo>
                    <a:pt x="207" y="151"/>
                    <a:pt x="203" y="152"/>
                    <a:pt x="218" y="153"/>
                  </a:cubicBezTo>
                  <a:cubicBezTo>
                    <a:pt x="230" y="153"/>
                    <a:pt x="239" y="153"/>
                    <a:pt x="245" y="154"/>
                  </a:cubicBezTo>
                  <a:cubicBezTo>
                    <a:pt x="257" y="155"/>
                    <a:pt x="263" y="154"/>
                    <a:pt x="264" y="172"/>
                  </a:cubicBezTo>
                  <a:cubicBezTo>
                    <a:pt x="265" y="188"/>
                    <a:pt x="269" y="202"/>
                    <a:pt x="264" y="208"/>
                  </a:cubicBezTo>
                  <a:cubicBezTo>
                    <a:pt x="262" y="210"/>
                    <a:pt x="256" y="213"/>
                    <a:pt x="252" y="213"/>
                  </a:cubicBezTo>
                  <a:cubicBezTo>
                    <a:pt x="247" y="210"/>
                    <a:pt x="258" y="176"/>
                    <a:pt x="245" y="170"/>
                  </a:cubicBezTo>
                  <a:cubicBezTo>
                    <a:pt x="237" y="166"/>
                    <a:pt x="216" y="166"/>
                    <a:pt x="209" y="169"/>
                  </a:cubicBezTo>
                  <a:cubicBezTo>
                    <a:pt x="203" y="172"/>
                    <a:pt x="206" y="184"/>
                    <a:pt x="205" y="193"/>
                  </a:cubicBezTo>
                  <a:cubicBezTo>
                    <a:pt x="205" y="200"/>
                    <a:pt x="205" y="207"/>
                    <a:pt x="219" y="217"/>
                  </a:cubicBezTo>
                  <a:cubicBezTo>
                    <a:pt x="234" y="227"/>
                    <a:pt x="247" y="240"/>
                    <a:pt x="260" y="256"/>
                  </a:cubicBezTo>
                  <a:cubicBezTo>
                    <a:pt x="268" y="264"/>
                    <a:pt x="275" y="275"/>
                    <a:pt x="262" y="279"/>
                  </a:cubicBezTo>
                  <a:close/>
                  <a:moveTo>
                    <a:pt x="270" y="85"/>
                  </a:moveTo>
                  <a:cubicBezTo>
                    <a:pt x="207" y="85"/>
                    <a:pt x="207" y="85"/>
                    <a:pt x="207" y="85"/>
                  </a:cubicBezTo>
                  <a:cubicBezTo>
                    <a:pt x="207" y="76"/>
                    <a:pt x="214" y="69"/>
                    <a:pt x="222" y="69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7" y="69"/>
                    <a:pt x="270" y="73"/>
                    <a:pt x="270" y="77"/>
                  </a:cubicBezTo>
                  <a:lnTo>
                    <a:pt x="270" y="85"/>
                  </a:lnTo>
                  <a:close/>
                  <a:moveTo>
                    <a:pt x="331" y="360"/>
                  </a:moveTo>
                  <a:cubicBezTo>
                    <a:pt x="328" y="363"/>
                    <a:pt x="319" y="364"/>
                    <a:pt x="317" y="367"/>
                  </a:cubicBezTo>
                  <a:cubicBezTo>
                    <a:pt x="315" y="370"/>
                    <a:pt x="316" y="391"/>
                    <a:pt x="317" y="392"/>
                  </a:cubicBezTo>
                  <a:cubicBezTo>
                    <a:pt x="319" y="394"/>
                    <a:pt x="323" y="393"/>
                    <a:pt x="330" y="392"/>
                  </a:cubicBezTo>
                  <a:cubicBezTo>
                    <a:pt x="335" y="392"/>
                    <a:pt x="336" y="407"/>
                    <a:pt x="333" y="408"/>
                  </a:cubicBezTo>
                  <a:cubicBezTo>
                    <a:pt x="329" y="409"/>
                    <a:pt x="315" y="410"/>
                    <a:pt x="307" y="411"/>
                  </a:cubicBezTo>
                  <a:cubicBezTo>
                    <a:pt x="300" y="412"/>
                    <a:pt x="295" y="412"/>
                    <a:pt x="287" y="412"/>
                  </a:cubicBezTo>
                  <a:cubicBezTo>
                    <a:pt x="280" y="412"/>
                    <a:pt x="280" y="409"/>
                    <a:pt x="280" y="403"/>
                  </a:cubicBezTo>
                  <a:cubicBezTo>
                    <a:pt x="280" y="397"/>
                    <a:pt x="279" y="395"/>
                    <a:pt x="285" y="396"/>
                  </a:cubicBezTo>
                  <a:cubicBezTo>
                    <a:pt x="291" y="396"/>
                    <a:pt x="294" y="397"/>
                    <a:pt x="300" y="392"/>
                  </a:cubicBezTo>
                  <a:cubicBezTo>
                    <a:pt x="303" y="389"/>
                    <a:pt x="301" y="381"/>
                    <a:pt x="302" y="375"/>
                  </a:cubicBezTo>
                  <a:cubicBezTo>
                    <a:pt x="301" y="370"/>
                    <a:pt x="303" y="365"/>
                    <a:pt x="295" y="367"/>
                  </a:cubicBezTo>
                  <a:cubicBezTo>
                    <a:pt x="285" y="370"/>
                    <a:pt x="284" y="371"/>
                    <a:pt x="284" y="353"/>
                  </a:cubicBezTo>
                  <a:cubicBezTo>
                    <a:pt x="284" y="347"/>
                    <a:pt x="284" y="341"/>
                    <a:pt x="284" y="336"/>
                  </a:cubicBezTo>
                  <a:cubicBezTo>
                    <a:pt x="285" y="328"/>
                    <a:pt x="283" y="323"/>
                    <a:pt x="294" y="321"/>
                  </a:cubicBezTo>
                  <a:cubicBezTo>
                    <a:pt x="299" y="320"/>
                    <a:pt x="296" y="334"/>
                    <a:pt x="296" y="341"/>
                  </a:cubicBezTo>
                  <a:cubicBezTo>
                    <a:pt x="296" y="347"/>
                    <a:pt x="295" y="354"/>
                    <a:pt x="299" y="354"/>
                  </a:cubicBezTo>
                  <a:cubicBezTo>
                    <a:pt x="308" y="355"/>
                    <a:pt x="303" y="334"/>
                    <a:pt x="303" y="317"/>
                  </a:cubicBezTo>
                  <a:cubicBezTo>
                    <a:pt x="304" y="306"/>
                    <a:pt x="301" y="301"/>
                    <a:pt x="310" y="300"/>
                  </a:cubicBezTo>
                  <a:cubicBezTo>
                    <a:pt x="318" y="298"/>
                    <a:pt x="316" y="301"/>
                    <a:pt x="317" y="311"/>
                  </a:cubicBezTo>
                  <a:cubicBezTo>
                    <a:pt x="317" y="319"/>
                    <a:pt x="316" y="350"/>
                    <a:pt x="320" y="350"/>
                  </a:cubicBezTo>
                  <a:cubicBezTo>
                    <a:pt x="328" y="349"/>
                    <a:pt x="326" y="323"/>
                    <a:pt x="326" y="319"/>
                  </a:cubicBezTo>
                  <a:cubicBezTo>
                    <a:pt x="325" y="312"/>
                    <a:pt x="324" y="309"/>
                    <a:pt x="331" y="308"/>
                  </a:cubicBezTo>
                  <a:cubicBezTo>
                    <a:pt x="337" y="308"/>
                    <a:pt x="337" y="308"/>
                    <a:pt x="338" y="314"/>
                  </a:cubicBezTo>
                  <a:cubicBezTo>
                    <a:pt x="339" y="320"/>
                    <a:pt x="339" y="326"/>
                    <a:pt x="339" y="331"/>
                  </a:cubicBezTo>
                  <a:cubicBezTo>
                    <a:pt x="339" y="337"/>
                    <a:pt x="338" y="341"/>
                    <a:pt x="337" y="348"/>
                  </a:cubicBezTo>
                  <a:cubicBezTo>
                    <a:pt x="336" y="355"/>
                    <a:pt x="333" y="358"/>
                    <a:pt x="331" y="360"/>
                  </a:cubicBezTo>
                  <a:close/>
                  <a:moveTo>
                    <a:pt x="364" y="430"/>
                  </a:moveTo>
                  <a:cubicBezTo>
                    <a:pt x="360" y="431"/>
                    <a:pt x="359" y="431"/>
                    <a:pt x="354" y="430"/>
                  </a:cubicBezTo>
                  <a:cubicBezTo>
                    <a:pt x="350" y="429"/>
                    <a:pt x="348" y="425"/>
                    <a:pt x="345" y="416"/>
                  </a:cubicBezTo>
                  <a:cubicBezTo>
                    <a:pt x="344" y="411"/>
                    <a:pt x="343" y="406"/>
                    <a:pt x="340" y="395"/>
                  </a:cubicBezTo>
                  <a:cubicBezTo>
                    <a:pt x="339" y="382"/>
                    <a:pt x="337" y="371"/>
                    <a:pt x="340" y="364"/>
                  </a:cubicBezTo>
                  <a:cubicBezTo>
                    <a:pt x="341" y="359"/>
                    <a:pt x="344" y="352"/>
                    <a:pt x="347" y="346"/>
                  </a:cubicBezTo>
                  <a:cubicBezTo>
                    <a:pt x="349" y="341"/>
                    <a:pt x="351" y="337"/>
                    <a:pt x="354" y="327"/>
                  </a:cubicBezTo>
                  <a:cubicBezTo>
                    <a:pt x="356" y="318"/>
                    <a:pt x="356" y="317"/>
                    <a:pt x="354" y="309"/>
                  </a:cubicBezTo>
                  <a:cubicBezTo>
                    <a:pt x="353" y="305"/>
                    <a:pt x="351" y="301"/>
                    <a:pt x="350" y="297"/>
                  </a:cubicBezTo>
                  <a:cubicBezTo>
                    <a:pt x="347" y="291"/>
                    <a:pt x="345" y="288"/>
                    <a:pt x="352" y="288"/>
                  </a:cubicBezTo>
                  <a:cubicBezTo>
                    <a:pt x="361" y="287"/>
                    <a:pt x="361" y="288"/>
                    <a:pt x="365" y="294"/>
                  </a:cubicBezTo>
                  <a:cubicBezTo>
                    <a:pt x="369" y="305"/>
                    <a:pt x="369" y="309"/>
                    <a:pt x="370" y="312"/>
                  </a:cubicBezTo>
                  <a:cubicBezTo>
                    <a:pt x="371" y="320"/>
                    <a:pt x="370" y="329"/>
                    <a:pt x="363" y="345"/>
                  </a:cubicBezTo>
                  <a:cubicBezTo>
                    <a:pt x="356" y="359"/>
                    <a:pt x="353" y="365"/>
                    <a:pt x="354" y="379"/>
                  </a:cubicBezTo>
                  <a:cubicBezTo>
                    <a:pt x="355" y="394"/>
                    <a:pt x="358" y="410"/>
                    <a:pt x="360" y="416"/>
                  </a:cubicBezTo>
                  <a:cubicBezTo>
                    <a:pt x="362" y="420"/>
                    <a:pt x="367" y="429"/>
                    <a:pt x="364" y="430"/>
                  </a:cubicBezTo>
                  <a:close/>
                  <a:moveTo>
                    <a:pt x="387" y="409"/>
                  </a:moveTo>
                  <a:cubicBezTo>
                    <a:pt x="390" y="419"/>
                    <a:pt x="396" y="428"/>
                    <a:pt x="392" y="429"/>
                  </a:cubicBezTo>
                  <a:cubicBezTo>
                    <a:pt x="389" y="430"/>
                    <a:pt x="383" y="429"/>
                    <a:pt x="381" y="427"/>
                  </a:cubicBezTo>
                  <a:cubicBezTo>
                    <a:pt x="377" y="423"/>
                    <a:pt x="373" y="415"/>
                    <a:pt x="371" y="402"/>
                  </a:cubicBezTo>
                  <a:cubicBezTo>
                    <a:pt x="369" y="388"/>
                    <a:pt x="367" y="379"/>
                    <a:pt x="369" y="366"/>
                  </a:cubicBezTo>
                  <a:cubicBezTo>
                    <a:pt x="373" y="347"/>
                    <a:pt x="383" y="341"/>
                    <a:pt x="385" y="325"/>
                  </a:cubicBezTo>
                  <a:cubicBezTo>
                    <a:pt x="385" y="315"/>
                    <a:pt x="384" y="312"/>
                    <a:pt x="383" y="307"/>
                  </a:cubicBezTo>
                  <a:cubicBezTo>
                    <a:pt x="380" y="300"/>
                    <a:pt x="371" y="288"/>
                    <a:pt x="382" y="288"/>
                  </a:cubicBezTo>
                  <a:cubicBezTo>
                    <a:pt x="388" y="288"/>
                    <a:pt x="388" y="289"/>
                    <a:pt x="391" y="291"/>
                  </a:cubicBezTo>
                  <a:cubicBezTo>
                    <a:pt x="395" y="294"/>
                    <a:pt x="399" y="308"/>
                    <a:pt x="400" y="316"/>
                  </a:cubicBezTo>
                  <a:cubicBezTo>
                    <a:pt x="401" y="327"/>
                    <a:pt x="395" y="339"/>
                    <a:pt x="391" y="349"/>
                  </a:cubicBezTo>
                  <a:cubicBezTo>
                    <a:pt x="387" y="361"/>
                    <a:pt x="382" y="367"/>
                    <a:pt x="382" y="378"/>
                  </a:cubicBezTo>
                  <a:cubicBezTo>
                    <a:pt x="383" y="386"/>
                    <a:pt x="384" y="396"/>
                    <a:pt x="387" y="409"/>
                  </a:cubicBezTo>
                  <a:close/>
                  <a:moveTo>
                    <a:pt x="424" y="337"/>
                  </a:moveTo>
                  <a:cubicBezTo>
                    <a:pt x="419" y="357"/>
                    <a:pt x="414" y="354"/>
                    <a:pt x="410" y="376"/>
                  </a:cubicBezTo>
                  <a:cubicBezTo>
                    <a:pt x="410" y="384"/>
                    <a:pt x="415" y="402"/>
                    <a:pt x="417" y="409"/>
                  </a:cubicBezTo>
                  <a:cubicBezTo>
                    <a:pt x="418" y="415"/>
                    <a:pt x="424" y="428"/>
                    <a:pt x="421" y="429"/>
                  </a:cubicBezTo>
                  <a:cubicBezTo>
                    <a:pt x="418" y="429"/>
                    <a:pt x="411" y="428"/>
                    <a:pt x="409" y="426"/>
                  </a:cubicBezTo>
                  <a:cubicBezTo>
                    <a:pt x="405" y="423"/>
                    <a:pt x="402" y="411"/>
                    <a:pt x="401" y="406"/>
                  </a:cubicBezTo>
                  <a:cubicBezTo>
                    <a:pt x="398" y="394"/>
                    <a:pt x="393" y="373"/>
                    <a:pt x="402" y="355"/>
                  </a:cubicBezTo>
                  <a:cubicBezTo>
                    <a:pt x="405" y="350"/>
                    <a:pt x="409" y="342"/>
                    <a:pt x="411" y="328"/>
                  </a:cubicBezTo>
                  <a:cubicBezTo>
                    <a:pt x="411" y="309"/>
                    <a:pt x="410" y="307"/>
                    <a:pt x="407" y="298"/>
                  </a:cubicBezTo>
                  <a:cubicBezTo>
                    <a:pt x="405" y="293"/>
                    <a:pt x="402" y="289"/>
                    <a:pt x="407" y="289"/>
                  </a:cubicBezTo>
                  <a:cubicBezTo>
                    <a:pt x="421" y="289"/>
                    <a:pt x="420" y="293"/>
                    <a:pt x="424" y="302"/>
                  </a:cubicBezTo>
                  <a:cubicBezTo>
                    <a:pt x="426" y="313"/>
                    <a:pt x="427" y="318"/>
                    <a:pt x="424" y="337"/>
                  </a:cubicBezTo>
                  <a:close/>
                  <a:moveTo>
                    <a:pt x="420" y="272"/>
                  </a:moveTo>
                  <a:cubicBezTo>
                    <a:pt x="413" y="275"/>
                    <a:pt x="413" y="271"/>
                    <a:pt x="413" y="260"/>
                  </a:cubicBezTo>
                  <a:cubicBezTo>
                    <a:pt x="413" y="253"/>
                    <a:pt x="414" y="231"/>
                    <a:pt x="404" y="227"/>
                  </a:cubicBezTo>
                  <a:cubicBezTo>
                    <a:pt x="396" y="223"/>
                    <a:pt x="388" y="223"/>
                    <a:pt x="386" y="226"/>
                  </a:cubicBezTo>
                  <a:cubicBezTo>
                    <a:pt x="385" y="228"/>
                    <a:pt x="385" y="267"/>
                    <a:pt x="385" y="267"/>
                  </a:cubicBezTo>
                  <a:cubicBezTo>
                    <a:pt x="385" y="276"/>
                    <a:pt x="381" y="275"/>
                    <a:pt x="377" y="274"/>
                  </a:cubicBezTo>
                  <a:cubicBezTo>
                    <a:pt x="369" y="272"/>
                    <a:pt x="370" y="267"/>
                    <a:pt x="370" y="260"/>
                  </a:cubicBezTo>
                  <a:cubicBezTo>
                    <a:pt x="370" y="253"/>
                    <a:pt x="370" y="227"/>
                    <a:pt x="369" y="225"/>
                  </a:cubicBezTo>
                  <a:cubicBezTo>
                    <a:pt x="368" y="224"/>
                    <a:pt x="353" y="223"/>
                    <a:pt x="350" y="239"/>
                  </a:cubicBezTo>
                  <a:cubicBezTo>
                    <a:pt x="348" y="254"/>
                    <a:pt x="346" y="264"/>
                    <a:pt x="346" y="267"/>
                  </a:cubicBezTo>
                  <a:cubicBezTo>
                    <a:pt x="345" y="269"/>
                    <a:pt x="345" y="271"/>
                    <a:pt x="344" y="272"/>
                  </a:cubicBezTo>
                  <a:cubicBezTo>
                    <a:pt x="341" y="273"/>
                    <a:pt x="335" y="274"/>
                    <a:pt x="334" y="272"/>
                  </a:cubicBezTo>
                  <a:cubicBezTo>
                    <a:pt x="333" y="267"/>
                    <a:pt x="334" y="258"/>
                    <a:pt x="335" y="249"/>
                  </a:cubicBezTo>
                  <a:cubicBezTo>
                    <a:pt x="337" y="239"/>
                    <a:pt x="339" y="232"/>
                    <a:pt x="342" y="223"/>
                  </a:cubicBezTo>
                  <a:cubicBezTo>
                    <a:pt x="343" y="217"/>
                    <a:pt x="359" y="214"/>
                    <a:pt x="367" y="210"/>
                  </a:cubicBezTo>
                  <a:cubicBezTo>
                    <a:pt x="373" y="209"/>
                    <a:pt x="371" y="201"/>
                    <a:pt x="369" y="200"/>
                  </a:cubicBezTo>
                  <a:cubicBezTo>
                    <a:pt x="367" y="200"/>
                    <a:pt x="356" y="201"/>
                    <a:pt x="350" y="202"/>
                  </a:cubicBezTo>
                  <a:cubicBezTo>
                    <a:pt x="346" y="202"/>
                    <a:pt x="342" y="205"/>
                    <a:pt x="338" y="198"/>
                  </a:cubicBezTo>
                  <a:cubicBezTo>
                    <a:pt x="336" y="194"/>
                    <a:pt x="336" y="190"/>
                    <a:pt x="346" y="190"/>
                  </a:cubicBezTo>
                  <a:cubicBezTo>
                    <a:pt x="360" y="189"/>
                    <a:pt x="360" y="189"/>
                    <a:pt x="360" y="189"/>
                  </a:cubicBezTo>
                  <a:cubicBezTo>
                    <a:pt x="360" y="189"/>
                    <a:pt x="370" y="188"/>
                    <a:pt x="371" y="187"/>
                  </a:cubicBezTo>
                  <a:cubicBezTo>
                    <a:pt x="371" y="184"/>
                    <a:pt x="371" y="179"/>
                    <a:pt x="373" y="175"/>
                  </a:cubicBezTo>
                  <a:cubicBezTo>
                    <a:pt x="374" y="174"/>
                    <a:pt x="378" y="175"/>
                    <a:pt x="381" y="175"/>
                  </a:cubicBezTo>
                  <a:cubicBezTo>
                    <a:pt x="386" y="177"/>
                    <a:pt x="384" y="177"/>
                    <a:pt x="385" y="183"/>
                  </a:cubicBezTo>
                  <a:cubicBezTo>
                    <a:pt x="385" y="186"/>
                    <a:pt x="384" y="187"/>
                    <a:pt x="401" y="187"/>
                  </a:cubicBezTo>
                  <a:cubicBezTo>
                    <a:pt x="414" y="186"/>
                    <a:pt x="423" y="185"/>
                    <a:pt x="422" y="190"/>
                  </a:cubicBezTo>
                  <a:cubicBezTo>
                    <a:pt x="422" y="192"/>
                    <a:pt x="422" y="197"/>
                    <a:pt x="421" y="198"/>
                  </a:cubicBezTo>
                  <a:cubicBezTo>
                    <a:pt x="419" y="200"/>
                    <a:pt x="416" y="199"/>
                    <a:pt x="410" y="200"/>
                  </a:cubicBezTo>
                  <a:cubicBezTo>
                    <a:pt x="402" y="200"/>
                    <a:pt x="388" y="200"/>
                    <a:pt x="386" y="201"/>
                  </a:cubicBezTo>
                  <a:cubicBezTo>
                    <a:pt x="384" y="201"/>
                    <a:pt x="385" y="204"/>
                    <a:pt x="385" y="206"/>
                  </a:cubicBezTo>
                  <a:cubicBezTo>
                    <a:pt x="386" y="208"/>
                    <a:pt x="385" y="208"/>
                    <a:pt x="393" y="210"/>
                  </a:cubicBezTo>
                  <a:cubicBezTo>
                    <a:pt x="419" y="218"/>
                    <a:pt x="419" y="217"/>
                    <a:pt x="423" y="234"/>
                  </a:cubicBezTo>
                  <a:cubicBezTo>
                    <a:pt x="426" y="248"/>
                    <a:pt x="426" y="256"/>
                    <a:pt x="426" y="261"/>
                  </a:cubicBezTo>
                  <a:cubicBezTo>
                    <a:pt x="426" y="266"/>
                    <a:pt x="428" y="269"/>
                    <a:pt x="420" y="272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41AACB81-58FA-4BCB-A2DF-0561E663C1A9}"/>
                </a:ext>
              </a:extLst>
            </p:cNvPr>
            <p:cNvSpPr/>
            <p:nvPr/>
          </p:nvSpPr>
          <p:spPr bwMode="auto">
            <a:xfrm>
              <a:off x="5405917" y="1461284"/>
              <a:ext cx="135281" cy="129523"/>
            </a:xfrm>
            <a:custGeom>
              <a:avLst/>
              <a:gdLst>
                <a:gd name="T0" fmla="*/ 10 w 20"/>
                <a:gd name="T1" fmla="*/ 18 h 19"/>
                <a:gd name="T2" fmla="*/ 17 w 20"/>
                <a:gd name="T3" fmla="*/ 17 h 19"/>
                <a:gd name="T4" fmla="*/ 18 w 20"/>
                <a:gd name="T5" fmla="*/ 5 h 19"/>
                <a:gd name="T6" fmla="*/ 4 w 20"/>
                <a:gd name="T7" fmla="*/ 1 h 19"/>
                <a:gd name="T8" fmla="*/ 0 w 20"/>
                <a:gd name="T9" fmla="*/ 5 h 19"/>
                <a:gd name="T10" fmla="*/ 10 w 20"/>
                <a:gd name="T1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9">
                  <a:moveTo>
                    <a:pt x="10" y="18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20" y="17"/>
                    <a:pt x="20" y="12"/>
                    <a:pt x="18" y="5"/>
                  </a:cubicBezTo>
                  <a:cubicBezTo>
                    <a:pt x="16" y="0"/>
                    <a:pt x="10" y="0"/>
                    <a:pt x="4" y="1"/>
                  </a:cubicBezTo>
                  <a:cubicBezTo>
                    <a:pt x="1" y="1"/>
                    <a:pt x="0" y="1"/>
                    <a:pt x="0" y="5"/>
                  </a:cubicBezTo>
                  <a:cubicBezTo>
                    <a:pt x="3" y="19"/>
                    <a:pt x="3" y="17"/>
                    <a:pt x="10" y="18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0C8AE91D-4A8E-4879-B3A3-A97D1317EDD7}"/>
                </a:ext>
              </a:extLst>
            </p:cNvPr>
            <p:cNvSpPr/>
            <p:nvPr/>
          </p:nvSpPr>
          <p:spPr bwMode="auto">
            <a:xfrm>
              <a:off x="5072034" y="1475677"/>
              <a:ext cx="120888" cy="115132"/>
            </a:xfrm>
            <a:custGeom>
              <a:avLst/>
              <a:gdLst>
                <a:gd name="T0" fmla="*/ 3 w 18"/>
                <a:gd name="T1" fmla="*/ 17 h 17"/>
                <a:gd name="T2" fmla="*/ 8 w 18"/>
                <a:gd name="T3" fmla="*/ 16 h 17"/>
                <a:gd name="T4" fmla="*/ 18 w 18"/>
                <a:gd name="T5" fmla="*/ 3 h 17"/>
                <a:gd name="T6" fmla="*/ 8 w 18"/>
                <a:gd name="T7" fmla="*/ 1 h 17"/>
                <a:gd name="T8" fmla="*/ 2 w 18"/>
                <a:gd name="T9" fmla="*/ 6 h 17"/>
                <a:gd name="T10" fmla="*/ 3 w 18"/>
                <a:gd name="T1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3" y="17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17" y="16"/>
                    <a:pt x="17" y="11"/>
                    <a:pt x="18" y="3"/>
                  </a:cubicBezTo>
                  <a:cubicBezTo>
                    <a:pt x="18" y="0"/>
                    <a:pt x="13" y="0"/>
                    <a:pt x="8" y="1"/>
                  </a:cubicBezTo>
                  <a:cubicBezTo>
                    <a:pt x="3" y="2"/>
                    <a:pt x="3" y="2"/>
                    <a:pt x="2" y="6"/>
                  </a:cubicBezTo>
                  <a:cubicBezTo>
                    <a:pt x="1" y="9"/>
                    <a:pt x="0" y="16"/>
                    <a:pt x="3" y="17"/>
                  </a:cubicBezTo>
                  <a:close/>
                </a:path>
              </a:pathLst>
            </a:custGeom>
            <a:solidFill>
              <a:srgbClr val="940A40">
                <a:alpha val="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AA698D8A-9AB4-4FA7-BAA4-D519B4780534}"/>
              </a:ext>
            </a:extLst>
          </p:cNvPr>
          <p:cNvSpPr txBox="1"/>
          <p:nvPr userDrawn="1"/>
        </p:nvSpPr>
        <p:spPr>
          <a:xfrm>
            <a:off x="464714" y="466357"/>
            <a:ext cx="1609670" cy="85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950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HENZHEN</a:t>
            </a:r>
          </a:p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UNIVERSITY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Since </a:t>
            </a:r>
            <a:r>
              <a:rPr lang="en-US" altLang="zh-CN" sz="1000" dirty="0">
                <a:solidFill>
                  <a:srgbClr val="95004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1983</a:t>
            </a:r>
            <a:endParaRPr lang="zh-CN" altLang="en-US" sz="1000" dirty="0">
              <a:solidFill>
                <a:srgbClr val="95004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4ED6D591-AAF7-4E7C-9FEE-25F4AAB8AAC3}"/>
              </a:ext>
            </a:extLst>
          </p:cNvPr>
          <p:cNvCxnSpPr>
            <a:cxnSpLocks/>
          </p:cNvCxnSpPr>
          <p:nvPr userDrawn="1"/>
        </p:nvCxnSpPr>
        <p:spPr>
          <a:xfrm>
            <a:off x="554452" y="1090232"/>
            <a:ext cx="134944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9" hidden="1">
            <a:extLst>
              <a:ext uri="{FF2B5EF4-FFF2-40B4-BE49-F238E27FC236}">
                <a16:creationId xmlns:a16="http://schemas.microsoft.com/office/drawing/2014/main" id="{F2CA5CFF-368E-4339-9E2B-8138469CB9F5}"/>
              </a:ext>
            </a:extLst>
          </p:cNvPr>
          <p:cNvCxnSpPr/>
          <p:nvPr userDrawn="1"/>
        </p:nvCxnSpPr>
        <p:spPr>
          <a:xfrm>
            <a:off x="349796" y="0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9" hidden="1">
            <a:extLst>
              <a:ext uri="{FF2B5EF4-FFF2-40B4-BE49-F238E27FC236}">
                <a16:creationId xmlns:a16="http://schemas.microsoft.com/office/drawing/2014/main" id="{E237FE81-4806-4EC9-B13E-28E90166C85A}"/>
              </a:ext>
            </a:extLst>
          </p:cNvPr>
          <p:cNvCxnSpPr/>
          <p:nvPr userDrawn="1"/>
        </p:nvCxnSpPr>
        <p:spPr>
          <a:xfrm>
            <a:off x="11842203" y="0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9" hidden="1">
            <a:extLst>
              <a:ext uri="{FF2B5EF4-FFF2-40B4-BE49-F238E27FC236}">
                <a16:creationId xmlns:a16="http://schemas.microsoft.com/office/drawing/2014/main" id="{9B4AE6B4-A147-4656-9719-18BDD8E53836}"/>
              </a:ext>
            </a:extLst>
          </p:cNvPr>
          <p:cNvCxnSpPr>
            <a:cxnSpLocks/>
          </p:cNvCxnSpPr>
          <p:nvPr userDrawn="1"/>
        </p:nvCxnSpPr>
        <p:spPr>
          <a:xfrm>
            <a:off x="0" y="6554833"/>
            <a:ext cx="12188692" cy="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9" hidden="1">
            <a:extLst>
              <a:ext uri="{FF2B5EF4-FFF2-40B4-BE49-F238E27FC236}">
                <a16:creationId xmlns:a16="http://schemas.microsoft.com/office/drawing/2014/main" id="{93871257-3CAF-4459-9543-7D2EC2981A0A}"/>
              </a:ext>
            </a:extLst>
          </p:cNvPr>
          <p:cNvCxnSpPr>
            <a:cxnSpLocks/>
          </p:cNvCxnSpPr>
          <p:nvPr userDrawn="1"/>
        </p:nvCxnSpPr>
        <p:spPr>
          <a:xfrm>
            <a:off x="0" y="285750"/>
            <a:ext cx="12188692" cy="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9" hidden="1">
            <a:extLst>
              <a:ext uri="{FF2B5EF4-FFF2-40B4-BE49-F238E27FC236}">
                <a16:creationId xmlns:a16="http://schemas.microsoft.com/office/drawing/2014/main" id="{B59E3EBC-614F-4B61-92FD-3D24D4D8099B}"/>
              </a:ext>
            </a:extLst>
          </p:cNvPr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6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1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hidden="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t="2863" r="83310" b="74700"/>
          <a:stretch/>
        </p:blipFill>
        <p:spPr>
          <a:xfrm>
            <a:off x="183105" y="196769"/>
            <a:ext cx="925975" cy="787079"/>
          </a:xfrm>
          <a:prstGeom prst="rect">
            <a:avLst/>
          </a:prstGeom>
        </p:spPr>
      </p:pic>
      <p:pic>
        <p:nvPicPr>
          <p:cNvPr id="4" name="图片 3" hidden="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1" t="30185" r="37709" b="30000"/>
          <a:stretch/>
        </p:blipFill>
        <p:spPr>
          <a:xfrm>
            <a:off x="596900" y="317499"/>
            <a:ext cx="1104900" cy="1099785"/>
          </a:xfrm>
          <a:prstGeom prst="rect">
            <a:avLst/>
          </a:prstGeom>
        </p:spPr>
      </p:pic>
      <p:pic>
        <p:nvPicPr>
          <p:cNvPr id="5" name="图片 4" hidden="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33" b="66111"/>
          <a:stretch/>
        </p:blipFill>
        <p:spPr>
          <a:xfrm>
            <a:off x="203200" y="177800"/>
            <a:ext cx="2220766" cy="101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928FF2-6656-4317-A593-D3014FF87DF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" y="0"/>
            <a:ext cx="12193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6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2616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52C99-4FF1-4363-8DE7-153080B7F84E}" type="datetimeFigureOut">
              <a:rPr lang="zh-CN" altLang="en-US" smtClean="0"/>
              <a:pPr/>
              <a:t>2022/4/17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6FDF6-C6B2-43A6-8C06-28E704634E2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9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5" r:id="rId2"/>
    <p:sldLayoutId id="2147483661" r:id="rId3"/>
    <p:sldLayoutId id="2147483679" r:id="rId4"/>
    <p:sldLayoutId id="2147483683" r:id="rId5"/>
    <p:sldLayoutId id="2147483684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30.png"/><Relationship Id="rId7" Type="http://schemas.openxmlformats.org/officeDocument/2006/relationships/image" Target="../media/image34.gi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1940526" y="1469163"/>
            <a:ext cx="85075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40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深圳大学</a:t>
            </a:r>
            <a:endParaRPr lang="en-US" altLang="zh-CN" sz="40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40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电子与信息工程学院</a:t>
            </a:r>
            <a:endParaRPr lang="en-US" altLang="zh-CN" sz="40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endParaRPr lang="en-US" altLang="zh-CN" sz="40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defRPr/>
            </a:pPr>
            <a:r>
              <a:rPr lang="zh-CN" altLang="en-US" sz="36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光通信团队</a:t>
            </a:r>
            <a:endParaRPr lang="en-US" altLang="zh-CN" sz="20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6" b="42207"/>
          <a:stretch>
            <a:fillRect/>
          </a:stretch>
        </p:blipFill>
        <p:spPr>
          <a:xfrm>
            <a:off x="312019" y="395111"/>
            <a:ext cx="2532782" cy="147001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653627"/>
            <a:ext cx="362857" cy="1982780"/>
          </a:xfrm>
          <a:prstGeom prst="rect">
            <a:avLst/>
          </a:prstGeom>
          <a:solidFill>
            <a:srgbClr val="97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11843657" y="2653627"/>
            <a:ext cx="362857" cy="1982780"/>
          </a:xfrm>
          <a:prstGeom prst="rect">
            <a:avLst/>
          </a:prstGeom>
          <a:solidFill>
            <a:srgbClr val="970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76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2" grpId="0" animBg="1"/>
      <p:bldP spid="8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40" y="174989"/>
            <a:ext cx="9067346" cy="47986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26721" y="5037364"/>
            <a:ext cx="9584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However, the high-power requirement and the large size of the nonlinear wavelength conversion modules hinder their practical applications.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And in the long run, semiconductor lasers directly emitting at the desirable wavelength are favorable for compact FSOC transceivers.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文本框 2"/>
          <p:cNvSpPr txBox="1">
            <a:spLocks noChangeArrowheads="1"/>
          </p:cNvSpPr>
          <p:nvPr/>
        </p:nvSpPr>
        <p:spPr bwMode="auto">
          <a:xfrm>
            <a:off x="2782887" y="908050"/>
            <a:ext cx="7830683" cy="49859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9pPr>
          </a:lstStyle>
          <a:p>
            <a:pPr>
              <a:defRPr/>
            </a:pPr>
            <a:r>
              <a:rPr lang="zh-CN" altLang="en-US" b="1" spc="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研究计划</a:t>
            </a:r>
            <a:endParaRPr lang="en-US" altLang="zh-CN" b="1" spc="3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/>
            </a:pPr>
            <a:endParaRPr lang="en-US" altLang="zh-CN" b="1" spc="3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+mj-ea"/>
                <a:ea typeface="+mj-ea"/>
              </a:rPr>
              <a:t>中红外</a:t>
            </a:r>
            <a:r>
              <a:rPr lang="en-US" altLang="zh-CN" sz="2800" dirty="0">
                <a:latin typeface="+mj-ea"/>
                <a:ea typeface="+mj-ea"/>
              </a:rPr>
              <a:t>FSO</a:t>
            </a:r>
            <a:r>
              <a:rPr lang="zh-CN" altLang="en-US" sz="2800" dirty="0">
                <a:latin typeface="+mj-ea"/>
                <a:ea typeface="+mj-ea"/>
              </a:rPr>
              <a:t>系统，</a:t>
            </a:r>
            <a:r>
              <a:rPr lang="zh-CN" altLang="zh-CN" sz="2800" dirty="0">
                <a:latin typeface="+mj-ea"/>
                <a:ea typeface="+mj-ea"/>
              </a:rPr>
              <a:t>波段</a:t>
            </a:r>
            <a:r>
              <a:rPr lang="en-US" altLang="zh-CN" sz="2800" dirty="0">
                <a:latin typeface="+mj-ea"/>
                <a:ea typeface="+mj-ea"/>
              </a:rPr>
              <a:t>4-5um</a:t>
            </a:r>
            <a:r>
              <a:rPr lang="zh-CN" altLang="zh-CN" sz="2800" dirty="0">
                <a:latin typeface="+mj-ea"/>
                <a:ea typeface="+mj-ea"/>
              </a:rPr>
              <a:t>，</a:t>
            </a:r>
            <a:r>
              <a:rPr lang="zh-CN" altLang="en-US" sz="2800" dirty="0">
                <a:latin typeface="+mj-ea"/>
                <a:ea typeface="+mj-ea"/>
              </a:rPr>
              <a:t>速率</a:t>
            </a:r>
            <a:r>
              <a:rPr lang="en-US" altLang="zh-CN" sz="2800" dirty="0">
                <a:latin typeface="+mj-ea"/>
                <a:ea typeface="+mj-ea"/>
              </a:rPr>
              <a:t>&gt;4Gb/s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+mj-ea"/>
                <a:ea typeface="+mj-ea"/>
              </a:rPr>
              <a:t>中红外</a:t>
            </a:r>
            <a:r>
              <a:rPr lang="en-US" altLang="zh-CN" sz="2800" dirty="0">
                <a:latin typeface="+mj-ea"/>
                <a:ea typeface="+mj-ea"/>
              </a:rPr>
              <a:t>FSO</a:t>
            </a:r>
            <a:r>
              <a:rPr lang="zh-CN" altLang="en-US" sz="2800" dirty="0">
                <a:latin typeface="+mj-ea"/>
                <a:ea typeface="+mj-ea"/>
              </a:rPr>
              <a:t>混沌光通信</a:t>
            </a:r>
            <a:endParaRPr lang="en-US" altLang="zh-CN" sz="2800" dirty="0">
              <a:latin typeface="+mj-ea"/>
              <a:ea typeface="+mj-ea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+mj-ea"/>
                <a:ea typeface="+mj-ea"/>
              </a:rPr>
              <a:t>中红外</a:t>
            </a:r>
            <a:r>
              <a:rPr lang="en-US" altLang="zh-CN" sz="2800" dirty="0">
                <a:latin typeface="+mj-ea"/>
                <a:ea typeface="+mj-ea"/>
              </a:rPr>
              <a:t>FSO</a:t>
            </a:r>
            <a:r>
              <a:rPr lang="zh-CN" altLang="en-US" sz="2800" dirty="0">
                <a:latin typeface="+mj-ea"/>
                <a:ea typeface="+mj-ea"/>
              </a:rPr>
              <a:t>编码光通信</a:t>
            </a:r>
            <a:endParaRPr lang="en-US" altLang="zh-CN" sz="2800" dirty="0">
              <a:latin typeface="+mj-ea"/>
              <a:ea typeface="+mj-ea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+mj-ea"/>
                <a:ea typeface="+mj-ea"/>
              </a:rPr>
              <a:t>中红外</a:t>
            </a:r>
            <a:r>
              <a:rPr lang="en-US" altLang="zh-CN" sz="2800" dirty="0">
                <a:latin typeface="+mj-ea"/>
                <a:ea typeface="+mj-ea"/>
              </a:rPr>
              <a:t>FSO-</a:t>
            </a:r>
            <a:r>
              <a:rPr lang="zh-CN" altLang="en-US" sz="2800" dirty="0">
                <a:latin typeface="+mj-ea"/>
                <a:ea typeface="+mj-ea"/>
              </a:rPr>
              <a:t>光纤融合通信系统</a:t>
            </a:r>
            <a:endParaRPr lang="en-US" altLang="zh-CN" sz="2800" dirty="0">
              <a:latin typeface="+mj-ea"/>
              <a:ea typeface="+mj-ea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latin typeface="+mj-ea"/>
                <a:ea typeface="+mj-ea"/>
              </a:rPr>
              <a:t>空天地一体化信息网络</a:t>
            </a:r>
            <a:endParaRPr lang="en-US" altLang="zh-CN" sz="2800" dirty="0">
              <a:latin typeface="+mj-ea"/>
              <a:ea typeface="+mj-ea"/>
            </a:endParaRPr>
          </a:p>
          <a:p>
            <a:pPr>
              <a:defRPr/>
            </a:pP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/>
          </p:nvPr>
        </p:nvSpPr>
        <p:spPr bwMode="auto">
          <a:xfrm>
            <a:off x="1957388" y="266700"/>
            <a:ext cx="8229601" cy="785811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  <a:latin typeface="+mj-ea"/>
              </a:rPr>
              <a:t>              </a:t>
            </a:r>
            <a:r>
              <a:rPr lang="zh-CN" altLang="en-US" sz="2400" dirty="0">
                <a:solidFill>
                  <a:schemeClr val="tx1"/>
                </a:solidFill>
                <a:latin typeface="+mj-ea"/>
              </a:rPr>
              <a:t>中红外</a:t>
            </a:r>
            <a:r>
              <a:rPr lang="en-US" altLang="zh-CN" sz="2400" dirty="0">
                <a:solidFill>
                  <a:schemeClr val="tx1"/>
                </a:solidFill>
                <a:latin typeface="+mj-ea"/>
              </a:rPr>
              <a:t>FSO</a:t>
            </a:r>
            <a:r>
              <a:rPr lang="zh-CN" altLang="en-US" sz="2400" dirty="0">
                <a:solidFill>
                  <a:schemeClr val="tx1"/>
                </a:solidFill>
                <a:latin typeface="+mj-ea"/>
              </a:rPr>
              <a:t>混沌光通信</a:t>
            </a:r>
            <a:endParaRPr lang="en-US" altLang="zh-CN" sz="2400" dirty="0">
              <a:latin typeface="+mj-ea"/>
            </a:endParaRPr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600">
              <a:latin typeface="Arial" panose="020B0604020202020204" pitchFamily="34" charset="0"/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600">
              <a:latin typeface="Arial" panose="020B0604020202020204" pitchFamily="34" charset="0"/>
            </a:endParaRPr>
          </a:p>
        </p:txBody>
      </p:sp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635" y="1271270"/>
            <a:ext cx="7042150" cy="514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/>
          </p:nvPr>
        </p:nvSpPr>
        <p:spPr bwMode="auto">
          <a:xfrm>
            <a:off x="1957388" y="266700"/>
            <a:ext cx="8229601" cy="785811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tx1"/>
                </a:solidFill>
                <a:latin typeface="+mj-ea"/>
              </a:rPr>
              <a:t>              </a:t>
            </a:r>
            <a:r>
              <a:rPr lang="zh-CN" altLang="en-US" sz="2400" dirty="0">
                <a:solidFill>
                  <a:schemeClr val="tx1"/>
                </a:solidFill>
                <a:latin typeface="+mj-ea"/>
              </a:rPr>
              <a:t>中红外</a:t>
            </a:r>
            <a:r>
              <a:rPr lang="en-US" altLang="zh-CN" sz="2400" dirty="0">
                <a:solidFill>
                  <a:schemeClr val="tx1"/>
                </a:solidFill>
                <a:latin typeface="+mj-ea"/>
              </a:rPr>
              <a:t>FSO</a:t>
            </a:r>
            <a:r>
              <a:rPr lang="zh-CN" altLang="en-US" sz="2400" dirty="0"/>
              <a:t>编码光通信</a:t>
            </a:r>
            <a:endParaRPr lang="en-US" altLang="zh-CN" sz="2400" dirty="0">
              <a:latin typeface="+mj-ea"/>
            </a:endParaRPr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600">
              <a:latin typeface="Arial" panose="020B0604020202020204" pitchFamily="34" charset="0"/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600">
              <a:latin typeface="Arial" panose="020B0604020202020204" pitchFamily="34" charset="0"/>
            </a:endParaRPr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2333853" y="1557338"/>
          <a:ext cx="6704012" cy="438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r:id="rId3" imgW="10386695" imgH="6778625" progId="Visio.Drawing.15">
                  <p:embed/>
                </p:oleObj>
              </mc:Choice>
              <mc:Fallback>
                <p:oleObj r:id="rId3" imgW="10386695" imgH="6778625" progId="Visio.Drawing.15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853" y="1557338"/>
                        <a:ext cx="6704012" cy="438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/>
          </p:nvPr>
        </p:nvSpPr>
        <p:spPr bwMode="auto">
          <a:xfrm>
            <a:off x="1957388" y="266700"/>
            <a:ext cx="8229601" cy="785811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>
              <a:defRPr/>
            </a:pPr>
            <a:r>
              <a:rPr lang="en-US" altLang="zh-CN" sz="2400" dirty="0"/>
              <a:t>                    </a:t>
            </a:r>
            <a:r>
              <a:rPr lang="zh-CN" altLang="en-US" sz="2400" dirty="0"/>
              <a:t>中红外</a:t>
            </a:r>
            <a:r>
              <a:rPr lang="en-US" altLang="zh-CN" sz="2400" dirty="0"/>
              <a:t>FSO-</a:t>
            </a:r>
            <a:r>
              <a:rPr lang="zh-CN" altLang="en-US" sz="2400" dirty="0"/>
              <a:t>光纤融合通信系统</a:t>
            </a:r>
            <a:br>
              <a:rPr lang="en-US" altLang="zh-CN" sz="2400" dirty="0">
                <a:latin typeface="+mj-ea"/>
              </a:rPr>
            </a:br>
            <a:endParaRPr lang="en-US" altLang="zh-CN" sz="2400" dirty="0">
              <a:latin typeface="+mj-ea"/>
            </a:endParaRPr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600">
              <a:latin typeface="Arial" panose="020B0604020202020204" pitchFamily="34" charset="0"/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600">
              <a:latin typeface="Arial" panose="020B0604020202020204" pitchFamily="34" charset="0"/>
            </a:endParaRPr>
          </a:p>
        </p:txBody>
      </p:sp>
      <p:graphicFrame>
        <p:nvGraphicFramePr>
          <p:cNvPr id="6" name="对象 2"/>
          <p:cNvGraphicFramePr>
            <a:graphicFrameLocks noChangeAspect="1"/>
          </p:cNvGraphicFramePr>
          <p:nvPr/>
        </p:nvGraphicFramePr>
        <p:xfrm>
          <a:off x="2488067" y="1623218"/>
          <a:ext cx="6769100" cy="361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Visio" r:id="rId3" imgW="13068300" imgH="6959600" progId="Visio.Drawing.15">
                  <p:embed/>
                </p:oleObj>
              </mc:Choice>
              <mc:Fallback>
                <p:oleObj name="Visio" r:id="rId3" imgW="13068300" imgH="6959600" progId="Visio.Drawing.15">
                  <p:embed/>
                  <p:pic>
                    <p:nvPicPr>
                      <p:cNvPr id="6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067" y="1623218"/>
                        <a:ext cx="6769100" cy="361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/>
          </p:nvPr>
        </p:nvSpPr>
        <p:spPr bwMode="auto">
          <a:xfrm>
            <a:off x="1957388" y="266700"/>
            <a:ext cx="8229601" cy="785811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1"/>
                </a:solidFill>
                <a:latin typeface="+mj-ea"/>
              </a:rPr>
              <a:t>               空天地</a:t>
            </a:r>
            <a:r>
              <a:rPr lang="zh-CN" altLang="zh-CN" sz="2400" dirty="0">
                <a:solidFill>
                  <a:schemeClr val="tx1"/>
                </a:solidFill>
                <a:latin typeface="+mj-ea"/>
              </a:rPr>
              <a:t>一体化</a:t>
            </a:r>
            <a:r>
              <a:rPr lang="zh-CN" altLang="en-US" sz="2400" dirty="0">
                <a:solidFill>
                  <a:schemeClr val="tx1"/>
                </a:solidFill>
                <a:latin typeface="+mj-ea"/>
              </a:rPr>
              <a:t>信息网络</a:t>
            </a:r>
            <a:br>
              <a:rPr lang="en-US" altLang="zh-CN" sz="2400" dirty="0">
                <a:latin typeface="+mj-ea"/>
              </a:rPr>
            </a:br>
            <a:endParaRPr lang="en-US" altLang="zh-CN" sz="2400" dirty="0">
              <a:latin typeface="+mj-ea"/>
            </a:endParaRPr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600">
              <a:latin typeface="Arial" panose="020B0604020202020204" pitchFamily="34" charset="0"/>
            </a:endParaRP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600">
              <a:latin typeface="Arial" panose="020B0604020202020204" pitchFamily="34" charset="0"/>
            </a:endParaRPr>
          </a:p>
        </p:txBody>
      </p:sp>
      <p:graphicFrame>
        <p:nvGraphicFramePr>
          <p:cNvPr id="35845" name="Object 3"/>
          <p:cNvGraphicFramePr>
            <a:graphicFrameLocks noChangeAspect="1"/>
          </p:cNvGraphicFramePr>
          <p:nvPr/>
        </p:nvGraphicFramePr>
        <p:xfrm>
          <a:off x="2719389" y="1844676"/>
          <a:ext cx="6753225" cy="396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r:id="rId3" imgW="28575000" imgH="15773400" progId="Visio.Drawing.15">
                  <p:embed/>
                </p:oleObj>
              </mc:Choice>
              <mc:Fallback>
                <p:oleObj r:id="rId3" imgW="28575000" imgH="15773400" progId="Visio.Drawing.15">
                  <p:embed/>
                  <p:pic>
                    <p:nvPicPr>
                      <p:cNvPr id="3584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389" y="1844676"/>
                        <a:ext cx="6753225" cy="396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5">
            <a:extLst>
              <a:ext uri="{FF2B5EF4-FFF2-40B4-BE49-F238E27FC236}">
                <a16:creationId xmlns:a16="http://schemas.microsoft.com/office/drawing/2014/main" id="{285EF09C-AE7F-4E0B-9BB2-B5C4EDD66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7" y="1196976"/>
            <a:ext cx="8584519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9pPr>
          </a:lstStyle>
          <a:p>
            <a:r>
              <a:rPr lang="zh-CN" altLang="en-US" sz="3200" b="1" dirty="0"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</a:t>
            </a:r>
            <a:r>
              <a:rPr lang="zh-CN" altLang="en-US" sz="3200" b="1" dirty="0">
                <a:latin typeface="+mj-ea"/>
                <a:ea typeface="+mj-ea"/>
                <a:cs typeface="Times New Roman" panose="02020603050405020304" pitchFamily="18" charset="0"/>
              </a:rPr>
              <a:t>  合作单位</a:t>
            </a:r>
            <a:endParaRPr lang="en-US" altLang="zh-CN" sz="3200" b="1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endParaRPr lang="en-US" altLang="zh-CN" sz="32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800" b="1" dirty="0">
                <a:ea typeface="宋体" panose="02010600030101010101" pitchFamily="2" charset="-122"/>
                <a:cs typeface="Times New Roman" panose="02020603050405020304" pitchFamily="18" charset="0"/>
              </a:rPr>
              <a:t>深圳大学电子与信息工程学院</a:t>
            </a:r>
            <a:endParaRPr lang="en-US" altLang="zh-CN" sz="18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1800" b="1" dirty="0">
                <a:ea typeface="宋体" panose="02010600030101010101" pitchFamily="2" charset="-122"/>
                <a:cs typeface="Times New Roman" panose="02020603050405020304" pitchFamily="18" charset="0"/>
              </a:rPr>
              <a:t>深圳网联光仪科技有限公司</a:t>
            </a:r>
            <a:endParaRPr lang="en-US" altLang="zh-CN" sz="18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1800" b="1" dirty="0">
                <a:ea typeface="宋体" panose="02010600030101010101" pitchFamily="2" charset="-122"/>
                <a:cs typeface="Times New Roman" panose="02020603050405020304" pitchFamily="18" charset="0"/>
              </a:rPr>
              <a:t>中科院上海技物所</a:t>
            </a:r>
            <a:r>
              <a:rPr lang="en-US" altLang="zh-CN" sz="1800" b="1" dirty="0"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800" b="1" dirty="0">
                <a:ea typeface="宋体" panose="02010600030101010101" pitchFamily="2" charset="-122"/>
                <a:cs typeface="Times New Roman" panose="02020603050405020304" pitchFamily="18" charset="0"/>
              </a:rPr>
              <a:t>红外物理国家重点实验室</a:t>
            </a:r>
            <a:endParaRPr lang="en-US" altLang="zh-CN" sz="18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zh-CN" sz="1800" b="1" dirty="0">
                <a:ea typeface="宋体" panose="02010600030101010101" pitchFamily="2" charset="-122"/>
                <a:cs typeface="Times New Roman" panose="02020603050405020304" pitchFamily="18" charset="0"/>
              </a:rPr>
              <a:t>上海交通大学</a:t>
            </a:r>
            <a:r>
              <a:rPr lang="en-US" altLang="zh-CN" sz="1800" b="1" dirty="0">
                <a:ea typeface="宋体" panose="02010600030101010101" pitchFamily="2" charset="-122"/>
                <a:cs typeface="Times New Roman" panose="02020603050405020304" pitchFamily="18" charset="0"/>
              </a:rPr>
              <a:t>/ </a:t>
            </a:r>
            <a:r>
              <a:rPr lang="zh-CN" altLang="en-US" sz="1800" b="1" dirty="0">
                <a:ea typeface="宋体" panose="02010600030101010101" pitchFamily="2" charset="-122"/>
                <a:cs typeface="Times New Roman" panose="02020603050405020304" pitchFamily="18" charset="0"/>
              </a:rPr>
              <a:t>区域光纤通信网与新型光通信系统国家重点实验室</a:t>
            </a:r>
            <a:endParaRPr lang="en-US" altLang="zh-CN" sz="18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</a:p>
          <a:p>
            <a:r>
              <a:rPr lang="en-US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6">
            <a:extLst>
              <a:ext uri="{FF2B5EF4-FFF2-40B4-BE49-F238E27FC236}">
                <a16:creationId xmlns:a16="http://schemas.microsoft.com/office/drawing/2014/main" id="{301496A7-C70C-4330-B48B-78E8A2AEA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1" y="1412876"/>
            <a:ext cx="7993063" cy="648512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抗截获光网络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F4114E-6FAB-4A94-BCCC-B190ABE4BEB4}"/>
              </a:ext>
            </a:extLst>
          </p:cNvPr>
          <p:cNvSpPr/>
          <p:nvPr/>
        </p:nvSpPr>
        <p:spPr>
          <a:xfrm>
            <a:off x="1847851" y="620714"/>
            <a:ext cx="8569325" cy="7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3012FB-FB03-4863-BEEA-B3DFD571B759}"/>
              </a:ext>
            </a:extLst>
          </p:cNvPr>
          <p:cNvSpPr txBox="1"/>
          <p:nvPr/>
        </p:nvSpPr>
        <p:spPr>
          <a:xfrm>
            <a:off x="1436254" y="3241964"/>
            <a:ext cx="9319491" cy="1137235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400" dirty="0"/>
              <a:t>拟研究内容：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en-US" altLang="zh-CN" sz="2400" dirty="0"/>
              <a:t>	????, </a:t>
            </a:r>
            <a:r>
              <a:rPr lang="zh-CN" altLang="zh-CN" sz="2400" dirty="0"/>
              <a:t>空天地海一体化光网络</a:t>
            </a:r>
            <a:r>
              <a:rPr lang="zh-CN" altLang="en-US" sz="2400" dirty="0"/>
              <a:t>组网技术</a:t>
            </a:r>
            <a:r>
              <a:rPr lang="zh-CN" altLang="zh-CN" sz="2400" dirty="0"/>
              <a:t>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>
            <a:extLst>
              <a:ext uri="{FF2B5EF4-FFF2-40B4-BE49-F238E27FC236}">
                <a16:creationId xmlns:a16="http://schemas.microsoft.com/office/drawing/2014/main" id="{F7704D24-C9CF-4D74-BF99-3F1B6BD46B40}"/>
              </a:ext>
            </a:extLst>
          </p:cNvPr>
          <p:cNvSpPr>
            <a:spLocks/>
          </p:cNvSpPr>
          <p:nvPr/>
        </p:nvSpPr>
        <p:spPr bwMode="auto">
          <a:xfrm>
            <a:off x="1992313" y="404813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buFont typeface="Wingdings 3" panose="05040102010807070707" pitchFamily="18" charset="2"/>
              <a:buNone/>
            </a:pPr>
            <a:r>
              <a:rPr lang="zh-CN" altLang="en-US" sz="3200" b="1">
                <a:ea typeface="隶书" pitchFamily="49" charset="-122"/>
              </a:rPr>
              <a:t>解决光信息传输安全问题的技术途径</a:t>
            </a:r>
          </a:p>
          <a:p>
            <a:endParaRPr lang="en-US" altLang="zh-CN" sz="3200" b="1">
              <a:ea typeface="隶书" pitchFamily="49" charset="-122"/>
            </a:endParaRPr>
          </a:p>
        </p:txBody>
      </p:sp>
      <p:pic>
        <p:nvPicPr>
          <p:cNvPr id="30723" name="图片 2">
            <a:extLst>
              <a:ext uri="{FF2B5EF4-FFF2-40B4-BE49-F238E27FC236}">
                <a16:creationId xmlns:a16="http://schemas.microsoft.com/office/drawing/2014/main" id="{70A72F00-D552-4279-BDA4-94009CDEA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1" y="1125539"/>
            <a:ext cx="3281363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箭头 33">
            <a:extLst>
              <a:ext uri="{FF2B5EF4-FFF2-40B4-BE49-F238E27FC236}">
                <a16:creationId xmlns:a16="http://schemas.microsoft.com/office/drawing/2014/main" id="{52D1A96D-0B55-4138-ABCB-7ADD06560BB7}"/>
              </a:ext>
            </a:extLst>
          </p:cNvPr>
          <p:cNvSpPr/>
          <p:nvPr/>
        </p:nvSpPr>
        <p:spPr>
          <a:xfrm>
            <a:off x="7456488" y="2230438"/>
            <a:ext cx="1549400" cy="519112"/>
          </a:xfrm>
          <a:prstGeom prst="rightArrow">
            <a:avLst/>
          </a:prstGeom>
          <a:solidFill>
            <a:srgbClr val="0000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633" kern="0">
              <a:solidFill>
                <a:sysClr val="window" lastClr="FFFFFF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6" name="矩形 31">
            <a:extLst>
              <a:ext uri="{FF2B5EF4-FFF2-40B4-BE49-F238E27FC236}">
                <a16:creationId xmlns:a16="http://schemas.microsoft.com/office/drawing/2014/main" id="{106CDDBF-E3AA-4C28-8131-534890EFD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500" y="1793876"/>
            <a:ext cx="1492250" cy="5381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51" b="1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AES 256</a:t>
            </a:r>
            <a:r>
              <a:rPr lang="zh-CN" altLang="en-US" sz="1451" b="1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标准</a:t>
            </a:r>
            <a:endParaRPr lang="en-US" altLang="zh-CN" sz="1451" b="1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>
              <a:defRPr/>
            </a:pPr>
            <a:r>
              <a:rPr lang="zh-CN" altLang="en-US" sz="1451" b="1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国密</a:t>
            </a:r>
            <a:r>
              <a:rPr lang="en-US" altLang="zh-CN" sz="1451" b="1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SM1</a:t>
            </a:r>
            <a:r>
              <a:rPr lang="zh-CN" altLang="en-US" sz="1451" b="1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、</a:t>
            </a:r>
            <a:r>
              <a:rPr lang="en-US" altLang="zh-CN" sz="1451" b="1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SM3</a:t>
            </a:r>
          </a:p>
        </p:txBody>
      </p:sp>
      <p:pic>
        <p:nvPicPr>
          <p:cNvPr id="30726" name="Picture 40">
            <a:extLst>
              <a:ext uri="{FF2B5EF4-FFF2-40B4-BE49-F238E27FC236}">
                <a16:creationId xmlns:a16="http://schemas.microsoft.com/office/drawing/2014/main" id="{278B1118-0A20-452A-80C2-4447E8FB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10255"/>
          <a:stretch>
            <a:fillRect/>
          </a:stretch>
        </p:blipFill>
        <p:spPr bwMode="auto">
          <a:xfrm>
            <a:off x="6181725" y="2784475"/>
            <a:ext cx="11303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40">
            <a:extLst>
              <a:ext uri="{FF2B5EF4-FFF2-40B4-BE49-F238E27FC236}">
                <a16:creationId xmlns:a16="http://schemas.microsoft.com/office/drawing/2014/main" id="{C6D6C82E-4B1F-4F84-9245-80F84AFD6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2" b="10255"/>
          <a:stretch>
            <a:fillRect/>
          </a:stretch>
        </p:blipFill>
        <p:spPr bwMode="auto">
          <a:xfrm>
            <a:off x="9105900" y="2784475"/>
            <a:ext cx="1246188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42">
            <a:extLst>
              <a:ext uri="{FF2B5EF4-FFF2-40B4-BE49-F238E27FC236}">
                <a16:creationId xmlns:a16="http://schemas.microsoft.com/office/drawing/2014/main" id="{8C47E9BA-68CC-4B5F-970B-D268ECA3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8"/>
          <a:stretch>
            <a:fillRect/>
          </a:stretch>
        </p:blipFill>
        <p:spPr bwMode="auto">
          <a:xfrm>
            <a:off x="9077325" y="4997450"/>
            <a:ext cx="1270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40">
            <a:extLst>
              <a:ext uri="{FF2B5EF4-FFF2-40B4-BE49-F238E27FC236}">
                <a16:creationId xmlns:a16="http://schemas.microsoft.com/office/drawing/2014/main" id="{C962C280-D09C-4F2B-93F2-EF798D13B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1" t="10255"/>
          <a:stretch>
            <a:fillRect/>
          </a:stretch>
        </p:blipFill>
        <p:spPr bwMode="auto">
          <a:xfrm>
            <a:off x="6291263" y="5014913"/>
            <a:ext cx="112871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右箭头 54">
            <a:extLst>
              <a:ext uri="{FF2B5EF4-FFF2-40B4-BE49-F238E27FC236}">
                <a16:creationId xmlns:a16="http://schemas.microsoft.com/office/drawing/2014/main" id="{1A5F03FC-8D90-4655-8334-51346BB012D4}"/>
              </a:ext>
            </a:extLst>
          </p:cNvPr>
          <p:cNvSpPr/>
          <p:nvPr/>
        </p:nvSpPr>
        <p:spPr>
          <a:xfrm>
            <a:off x="7491414" y="4495801"/>
            <a:ext cx="1614487" cy="519113"/>
          </a:xfrm>
          <a:prstGeom prst="rightArrow">
            <a:avLst/>
          </a:prstGeom>
          <a:solidFill>
            <a:srgbClr val="0000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633" kern="0">
              <a:solidFill>
                <a:sysClr val="window" lastClr="FFFFFF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12" name="矩形 31">
            <a:extLst>
              <a:ext uri="{FF2B5EF4-FFF2-40B4-BE49-F238E27FC236}">
                <a16:creationId xmlns:a16="http://schemas.microsoft.com/office/drawing/2014/main" id="{A4A5C70F-75B6-4A7F-90BD-1DE2A020F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8101" y="3714750"/>
            <a:ext cx="1300163" cy="9842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51" b="1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光混沌</a:t>
            </a:r>
            <a:endParaRPr lang="en-US" altLang="zh-CN" sz="1451" b="1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>
              <a:defRPr/>
            </a:pPr>
            <a:r>
              <a:rPr lang="en-US" altLang="zh-CN" sz="1451" b="1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OCDMA</a:t>
            </a:r>
          </a:p>
          <a:p>
            <a:pPr>
              <a:defRPr/>
            </a:pPr>
            <a:r>
              <a:rPr lang="zh-CN" altLang="en-US" sz="1451" b="1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量子噪声</a:t>
            </a:r>
            <a:endParaRPr lang="en-US" altLang="zh-CN" sz="1451" b="1" dirty="0">
              <a:solidFill>
                <a:prstClr val="black"/>
              </a:solidFill>
              <a:latin typeface="等线"/>
              <a:ea typeface="等线" panose="02010600030101010101" pitchFamily="2" charset="-122"/>
            </a:endParaRPr>
          </a:p>
          <a:p>
            <a:pPr>
              <a:defRPr/>
            </a:pPr>
            <a:r>
              <a:rPr lang="zh-CN" altLang="en-US" sz="1451" b="1" dirty="0">
                <a:solidFill>
                  <a:prstClr val="black"/>
                </a:solidFill>
                <a:latin typeface="等线"/>
                <a:ea typeface="等线" panose="02010600030101010101" pitchFamily="2" charset="-122"/>
              </a:rPr>
              <a:t>。。。。。。</a:t>
            </a:r>
          </a:p>
        </p:txBody>
      </p:sp>
      <p:sp>
        <p:nvSpPr>
          <p:cNvPr id="13" name="矩形 31">
            <a:extLst>
              <a:ext uri="{FF2B5EF4-FFF2-40B4-BE49-F238E27FC236}">
                <a16:creationId xmlns:a16="http://schemas.microsoft.com/office/drawing/2014/main" id="{AC770841-5237-47EF-8B42-11EE1293C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401" y="4602163"/>
            <a:ext cx="1300163" cy="31591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51" b="1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rPr>
              <a:t>光物理层加密</a:t>
            </a:r>
          </a:p>
        </p:txBody>
      </p:sp>
      <p:sp>
        <p:nvSpPr>
          <p:cNvPr id="14" name="矩形 31">
            <a:extLst>
              <a:ext uri="{FF2B5EF4-FFF2-40B4-BE49-F238E27FC236}">
                <a16:creationId xmlns:a16="http://schemas.microsoft.com/office/drawing/2014/main" id="{F34A250F-972B-4731-827B-9966EA78F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489" y="2336801"/>
            <a:ext cx="928687" cy="3143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51" b="1" dirty="0">
                <a:solidFill>
                  <a:prstClr val="white"/>
                </a:solidFill>
                <a:latin typeface="等线"/>
                <a:ea typeface="等线" panose="02010600030101010101" pitchFamily="2" charset="-122"/>
              </a:rPr>
              <a:t>算法加密</a:t>
            </a:r>
          </a:p>
        </p:txBody>
      </p:sp>
      <p:sp>
        <p:nvSpPr>
          <p:cNvPr id="15" name="右箭头 5">
            <a:extLst>
              <a:ext uri="{FF2B5EF4-FFF2-40B4-BE49-F238E27FC236}">
                <a16:creationId xmlns:a16="http://schemas.microsoft.com/office/drawing/2014/main" id="{10779580-E239-4CBE-928A-C5395399221A}"/>
              </a:ext>
            </a:extLst>
          </p:cNvPr>
          <p:cNvSpPr/>
          <p:nvPr/>
        </p:nvSpPr>
        <p:spPr>
          <a:xfrm flipV="1">
            <a:off x="5880101" y="4484689"/>
            <a:ext cx="250825" cy="180975"/>
          </a:xfrm>
          <a:prstGeom prst="rightArrow">
            <a:avLst/>
          </a:prstGeom>
          <a:solidFill>
            <a:srgbClr val="C0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633" kern="0">
              <a:solidFill>
                <a:prstClr val="white"/>
              </a:solidFill>
              <a:latin typeface="等线"/>
              <a:ea typeface="等线" panose="02010600030101010101" pitchFamily="2" charset="-122"/>
            </a:endParaRPr>
          </a:p>
        </p:txBody>
      </p:sp>
      <p:sp>
        <p:nvSpPr>
          <p:cNvPr id="16" name="矩形 36">
            <a:extLst>
              <a:ext uri="{FF2B5EF4-FFF2-40B4-BE49-F238E27FC236}">
                <a16:creationId xmlns:a16="http://schemas.microsoft.com/office/drawing/2014/main" id="{F66B95D9-7598-4CC4-A792-E30C5FD8B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576" y="3009901"/>
            <a:ext cx="1306513" cy="650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defTabSz="829452">
              <a:defRPr/>
            </a:pPr>
            <a:r>
              <a:rPr lang="en-US" altLang="zh-CN" sz="3628" b="1" kern="0" dirty="0">
                <a:solidFill>
                  <a:srgbClr val="FF0000"/>
                </a:solidFill>
                <a:latin typeface="等线"/>
                <a:ea typeface="等线" panose="02010600030101010101" pitchFamily="2" charset="-122"/>
              </a:rPr>
              <a:t>VS.</a:t>
            </a:r>
            <a:endParaRPr lang="zh-CN" altLang="en-US" sz="3628" b="1" kern="0" dirty="0">
              <a:solidFill>
                <a:srgbClr val="FF0000"/>
              </a:solidFill>
              <a:latin typeface="等线"/>
              <a:ea typeface="等线" panose="02010600030101010101" pitchFamily="2" charset="-122"/>
            </a:endParaRPr>
          </a:p>
        </p:txBody>
      </p:sp>
      <p:pic>
        <p:nvPicPr>
          <p:cNvPr id="30736" name="Picture 22" descr="C:\Users\lizhaoyun.GIOC\Desktop\新建文件夹 (2)\动图\1.gif">
            <a:extLst>
              <a:ext uri="{FF2B5EF4-FFF2-40B4-BE49-F238E27FC236}">
                <a16:creationId xmlns:a16="http://schemas.microsoft.com/office/drawing/2014/main" id="{2850669C-D964-4B98-8776-1F3EFA4A97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3" y="1700214"/>
            <a:ext cx="1319212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7" name="Picture 27" descr="C:\Users\lizhaoyun.GIOC\Desktop\新建文件夹 (2)\动图\de2.gif">
            <a:extLst>
              <a:ext uri="{FF2B5EF4-FFF2-40B4-BE49-F238E27FC236}">
                <a16:creationId xmlns:a16="http://schemas.microsoft.com/office/drawing/2014/main" id="{E792F8E4-5159-471E-83D0-94A9E7792F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89" y="1701800"/>
            <a:ext cx="1303337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8" name="Picture 22" descr="C:\Users\lizhaoyun.GIOC\Desktop\新建文件夹 (2)\动图\1.gif">
            <a:extLst>
              <a:ext uri="{FF2B5EF4-FFF2-40B4-BE49-F238E27FC236}">
                <a16:creationId xmlns:a16="http://schemas.microsoft.com/office/drawing/2014/main" id="{29528499-E6CA-4C0E-88C0-083CEF0C46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6" y="3960814"/>
            <a:ext cx="131921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9" name="Picture 24" descr="C:\Users\lizhaoyun.GIOC\Desktop\新建文件夹 (2)\动图\en2.gif">
            <a:extLst>
              <a:ext uri="{FF2B5EF4-FFF2-40B4-BE49-F238E27FC236}">
                <a16:creationId xmlns:a16="http://schemas.microsoft.com/office/drawing/2014/main" id="{80DCC483-454E-4223-957E-584666192C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138" y="3952876"/>
            <a:ext cx="1331912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0" name="图片 20">
            <a:extLst>
              <a:ext uri="{FF2B5EF4-FFF2-40B4-BE49-F238E27FC236}">
                <a16:creationId xmlns:a16="http://schemas.microsoft.com/office/drawing/2014/main" id="{A2702097-3984-4240-B779-E3C6C0730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9" y="3546476"/>
            <a:ext cx="3386137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674DEA5C-987C-487B-9978-29E9B3D1C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9736" y="188640"/>
            <a:ext cx="5486400" cy="9144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dirty="0">
                <a:solidFill>
                  <a:srgbClr val="0000EE"/>
                </a:solidFill>
                <a:ea typeface="仿宋_GB2312" pitchFamily="49" charset="-122"/>
              </a:rPr>
              <a:t>应用演示系统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B2518BFD-8549-4A46-AC08-B7FC2B53B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58"/>
          <a:stretch>
            <a:fillRect/>
          </a:stretch>
        </p:blipFill>
        <p:spPr bwMode="auto">
          <a:xfrm>
            <a:off x="1700214" y="3168650"/>
            <a:ext cx="2655887" cy="229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2">
            <a:extLst>
              <a:ext uri="{FF2B5EF4-FFF2-40B4-BE49-F238E27FC236}">
                <a16:creationId xmlns:a16="http://schemas.microsoft.com/office/drawing/2014/main" id="{959F2E61-97AA-4040-89E5-A433966DE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58"/>
          <a:stretch>
            <a:fillRect/>
          </a:stretch>
        </p:blipFill>
        <p:spPr bwMode="auto">
          <a:xfrm>
            <a:off x="4619625" y="2763839"/>
            <a:ext cx="2762250" cy="238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圆角矩形 28">
            <a:extLst>
              <a:ext uri="{FF2B5EF4-FFF2-40B4-BE49-F238E27FC236}">
                <a16:creationId xmlns:a16="http://schemas.microsoft.com/office/drawing/2014/main" id="{883640D1-6D1D-47D5-AEC8-5E07BB96C96A}"/>
              </a:ext>
            </a:extLst>
          </p:cNvPr>
          <p:cNvSpPr/>
          <p:nvPr/>
        </p:nvSpPr>
        <p:spPr>
          <a:xfrm>
            <a:off x="1735138" y="2352676"/>
            <a:ext cx="2641600" cy="715963"/>
          </a:xfrm>
          <a:prstGeom prst="roundRect">
            <a:avLst>
              <a:gd name="adj" fmla="val 10417"/>
            </a:avLst>
          </a:prstGeom>
          <a:solidFill>
            <a:srgbClr val="FFFF00"/>
          </a:solidFill>
          <a:ln w="400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736719">
              <a:lnSpc>
                <a:spcPct val="130000"/>
              </a:lnSpc>
              <a:defRPr/>
            </a:pPr>
            <a:r>
              <a:rPr lang="zh-CN" altLang="en-US" sz="1814" kern="0" dirty="0">
                <a:solidFill>
                  <a:sysClr val="windowText" lastClr="000000"/>
                </a:solidFill>
                <a:latin typeface="黑体" pitchFamily="2" charset="-122"/>
                <a:ea typeface="黑体" pitchFamily="2" charset="-122"/>
              </a:rPr>
              <a:t>十一五，光信息编码技术（点对点安全）</a:t>
            </a:r>
            <a:endParaRPr lang="en-US" altLang="zh-CN" sz="1814" kern="0" dirty="0">
              <a:solidFill>
                <a:sysClr val="windowText" lastClr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圆角矩形 29">
            <a:extLst>
              <a:ext uri="{FF2B5EF4-FFF2-40B4-BE49-F238E27FC236}">
                <a16:creationId xmlns:a16="http://schemas.microsoft.com/office/drawing/2014/main" id="{E840CFCF-4089-42E4-A37C-41F8643EA133}"/>
              </a:ext>
            </a:extLst>
          </p:cNvPr>
          <p:cNvSpPr/>
          <p:nvPr/>
        </p:nvSpPr>
        <p:spPr>
          <a:xfrm>
            <a:off x="4705350" y="5229226"/>
            <a:ext cx="2592388" cy="728663"/>
          </a:xfrm>
          <a:prstGeom prst="roundRect">
            <a:avLst>
              <a:gd name="adj" fmla="val 10417"/>
            </a:avLst>
          </a:prstGeom>
          <a:solidFill>
            <a:srgbClr val="FFFF00"/>
          </a:solidFill>
          <a:ln w="40000" cap="flat" cmpd="sng" algn="ctr">
            <a:noFill/>
            <a:prstDash val="solid"/>
          </a:ln>
          <a:effectLst/>
        </p:spPr>
        <p:txBody>
          <a:bodyPr anchor="ctr"/>
          <a:lstStyle/>
          <a:p>
            <a:pPr defTabSz="736719">
              <a:lnSpc>
                <a:spcPct val="130000"/>
              </a:lnSpc>
              <a:defRPr/>
            </a:pPr>
            <a:r>
              <a:rPr lang="zh-CN" altLang="en-US" sz="1450" kern="0" dirty="0">
                <a:solidFill>
                  <a:sysClr val="windowText" lastClr="000000"/>
                </a:solidFill>
                <a:latin typeface="黑体" pitchFamily="2" charset="-122"/>
                <a:ea typeface="黑体" pitchFamily="2" charset="-122"/>
              </a:rPr>
              <a:t>十二五，光网络</a:t>
            </a:r>
            <a:r>
              <a:rPr lang="en-US" altLang="zh-CN" sz="1450" kern="0" dirty="0">
                <a:solidFill>
                  <a:sysClr val="windowText" lastClr="000000"/>
                </a:solidFill>
                <a:latin typeface="黑体" pitchFamily="2" charset="-122"/>
                <a:ea typeface="黑体" pitchFamily="2" charset="-122"/>
              </a:rPr>
              <a:t>XX</a:t>
            </a:r>
            <a:r>
              <a:rPr lang="zh-CN" altLang="en-US" sz="1450" kern="0" dirty="0">
                <a:solidFill>
                  <a:sysClr val="windowText" lastClr="000000"/>
                </a:solidFill>
                <a:latin typeface="黑体" pitchFamily="2" charset="-122"/>
                <a:ea typeface="黑体" pitchFamily="2" charset="-122"/>
              </a:rPr>
              <a:t>技术（多点安全）</a:t>
            </a:r>
            <a:endParaRPr lang="en-US" altLang="zh-CN" sz="1450" kern="0" dirty="0">
              <a:solidFill>
                <a:sysClr val="windowText" lastClr="0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圆角矩形 30">
            <a:extLst>
              <a:ext uri="{FF2B5EF4-FFF2-40B4-BE49-F238E27FC236}">
                <a16:creationId xmlns:a16="http://schemas.microsoft.com/office/drawing/2014/main" id="{773F8045-B1F8-4261-9B1E-53DB6258E47E}"/>
              </a:ext>
            </a:extLst>
          </p:cNvPr>
          <p:cNvSpPr/>
          <p:nvPr/>
        </p:nvSpPr>
        <p:spPr>
          <a:xfrm>
            <a:off x="7929564" y="3957638"/>
            <a:ext cx="2592387" cy="728662"/>
          </a:xfrm>
          <a:prstGeom prst="roundRect">
            <a:avLst>
              <a:gd name="adj" fmla="val 10417"/>
            </a:avLst>
          </a:prstGeom>
          <a:solidFill>
            <a:srgbClr val="FFFF00"/>
          </a:solidFill>
          <a:ln w="40000" cap="flat" cmpd="sng" algn="ctr">
            <a:noFill/>
            <a:prstDash val="solid"/>
          </a:ln>
          <a:effectLst/>
        </p:spPr>
        <p:txBody>
          <a:bodyPr anchor="ctr"/>
          <a:lstStyle/>
          <a:p>
            <a:pPr defTabSz="736719">
              <a:lnSpc>
                <a:spcPct val="130000"/>
              </a:lnSpc>
              <a:defRPr/>
            </a:pPr>
            <a:r>
              <a:rPr lang="zh-CN" altLang="en-US" sz="1450" kern="0" dirty="0">
                <a:solidFill>
                  <a:sysClr val="windowText" lastClr="000000"/>
                </a:solidFill>
                <a:latin typeface="黑体" pitchFamily="2" charset="-122"/>
                <a:ea typeface="黑体" pitchFamily="2" charset="-122"/>
              </a:rPr>
              <a:t>十三五，兼容现有</a:t>
            </a:r>
            <a:r>
              <a:rPr lang="en-US" altLang="zh-CN" sz="1450" kern="0" dirty="0">
                <a:solidFill>
                  <a:sysClr val="windowText" lastClr="000000"/>
                </a:solidFill>
                <a:latin typeface="黑体" pitchFamily="2" charset="-122"/>
                <a:ea typeface="黑体" pitchFamily="2" charset="-122"/>
              </a:rPr>
              <a:t>DWDM</a:t>
            </a:r>
            <a:r>
              <a:rPr lang="zh-CN" altLang="en-US" sz="1450" kern="0" dirty="0">
                <a:solidFill>
                  <a:sysClr val="windowText" lastClr="000000"/>
                </a:solidFill>
                <a:latin typeface="黑体" pitchFamily="2" charset="-122"/>
                <a:ea typeface="黑体" pitchFamily="2" charset="-122"/>
              </a:rPr>
              <a:t>体制的安全防护技术</a:t>
            </a:r>
            <a:endParaRPr lang="en-US" altLang="zh-CN" sz="1450" kern="0" dirty="0">
              <a:solidFill>
                <a:sysClr val="windowText" lastClr="000000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31752" name="对象 8">
            <a:extLst>
              <a:ext uri="{FF2B5EF4-FFF2-40B4-BE49-F238E27FC236}">
                <a16:creationId xmlns:a16="http://schemas.microsoft.com/office/drawing/2014/main" id="{26C99545-4123-4D93-B6B7-78FFE11627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10475" y="1343025"/>
          <a:ext cx="2973388" cy="247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Visio" r:id="rId4" imgW="6502424" imgH="4619592" progId="Visio.Drawing.11">
                  <p:embed/>
                </p:oleObj>
              </mc:Choice>
              <mc:Fallback>
                <p:oleObj name="Visio" r:id="rId4" imgW="6502424" imgH="4619592" progId="Visio.Drawing.11">
                  <p:embed/>
                  <p:pic>
                    <p:nvPicPr>
                      <p:cNvPr id="31752" name="对象 8">
                        <a:extLst>
                          <a:ext uri="{FF2B5EF4-FFF2-40B4-BE49-F238E27FC236}">
                            <a16:creationId xmlns:a16="http://schemas.microsoft.com/office/drawing/2014/main" id="{26C99545-4123-4D93-B6B7-78FFE11627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0475" y="1343025"/>
                        <a:ext cx="2973388" cy="247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3 Smooth-1 20170515\02 IS\01 Laser Machining\02 Operation\Gov-Org\项目申请\2016\01 千人\活动\20170826 联谊会无锡\杨亚涛照片.jpg">
            <a:extLst>
              <a:ext uri="{FF2B5EF4-FFF2-40B4-BE49-F238E27FC236}">
                <a16:creationId xmlns:a16="http://schemas.microsoft.com/office/drawing/2014/main" id="{0389F1E2-039F-4DF7-8AB1-4BECE20CD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727" y="1120962"/>
            <a:ext cx="822037" cy="1053849"/>
          </a:xfrm>
          <a:prstGeom prst="rect">
            <a:avLst/>
          </a:prstGeom>
          <a:noFill/>
        </p:spPr>
      </p:pic>
      <p:sp>
        <p:nvSpPr>
          <p:cNvPr id="20" name="文本框 19"/>
          <p:cNvSpPr txBox="1"/>
          <p:nvPr/>
        </p:nvSpPr>
        <p:spPr>
          <a:xfrm>
            <a:off x="468329" y="450938"/>
            <a:ext cx="111417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spc="300" dirty="0">
                <a:solidFill>
                  <a:srgbClr val="950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</a:t>
            </a:r>
            <a:r>
              <a:rPr lang="zh-CN" altLang="en-US" sz="2800" b="1" dirty="0">
                <a:solidFill>
                  <a:srgbClr val="950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拟整合“中红外空间光通信和光网络抗截获系统”方向</a:t>
            </a:r>
            <a:endParaRPr lang="zh-CN" altLang="zh-CN" sz="2800" b="1" spc="300" dirty="0">
              <a:solidFill>
                <a:srgbClr val="950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C4B897-6803-4CAB-80B6-33953F4F75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0"/>
          <a:stretch/>
        </p:blipFill>
        <p:spPr bwMode="auto">
          <a:xfrm>
            <a:off x="309196" y="4503184"/>
            <a:ext cx="822036" cy="992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 descr="F:\422\ATT\photo.jpg">
            <a:extLst>
              <a:ext uri="{FF2B5EF4-FFF2-40B4-BE49-F238E27FC236}">
                <a16:creationId xmlns:a16="http://schemas.microsoft.com/office/drawing/2014/main" id="{5707D38D-1481-4852-9041-5057A7F22AB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322" y="5644388"/>
            <a:ext cx="802909" cy="105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 descr="D:\我的文档\827729cf64cd242a0565c09daffa3768.jpg">
            <a:extLst>
              <a:ext uri="{FF2B5EF4-FFF2-40B4-BE49-F238E27FC236}">
                <a16:creationId xmlns:a16="http://schemas.microsoft.com/office/drawing/2014/main" id="{BA8F71DC-AFBB-4C51-B7BC-F6F1E4DAF070}"/>
              </a:ext>
            </a:extLst>
          </p:cNvPr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9196" y="3349594"/>
            <a:ext cx="822036" cy="965116"/>
          </a:xfrm>
          <a:prstGeom prst="rect">
            <a:avLst/>
          </a:prstGeom>
          <a:noFill/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3D76CA6-805F-43AD-B0BD-706D92A08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3187" y="3340162"/>
            <a:ext cx="822036" cy="9839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9B1E90-A54D-4A24-AA4B-CDA34C0BBD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87" y="2185102"/>
            <a:ext cx="822036" cy="9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D139B77-FDC8-4CBA-BEB4-593A475B8678}"/>
              </a:ext>
            </a:extLst>
          </p:cNvPr>
          <p:cNvSpPr txBox="1"/>
          <p:nvPr/>
        </p:nvSpPr>
        <p:spPr>
          <a:xfrm>
            <a:off x="449858" y="1322713"/>
            <a:ext cx="1964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>
                <a:solidFill>
                  <a:srgbClr val="950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  <a:endParaRPr lang="zh-CN" altLang="zh-CN" sz="2800" b="1" spc="300" dirty="0">
              <a:solidFill>
                <a:srgbClr val="950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807E8BD-47E3-4D92-B0B2-75F871573C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6" y="2249198"/>
            <a:ext cx="825915" cy="82591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44D38EA-7455-4FFD-9C6D-56BAE7B3D1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2313" y="4511894"/>
            <a:ext cx="802910" cy="97472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A87AAD1-A871-42A0-B437-31FBC39BE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3187" y="5716206"/>
            <a:ext cx="907279" cy="91021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5276130-EFAE-4B90-BAFC-BB410879C4FB}"/>
              </a:ext>
            </a:extLst>
          </p:cNvPr>
          <p:cNvSpPr txBox="1"/>
          <p:nvPr/>
        </p:nvSpPr>
        <p:spPr>
          <a:xfrm>
            <a:off x="4239763" y="1232388"/>
            <a:ext cx="4365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杨亚涛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电信院特聘教授，中组部创业千人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学习专业：英国光纤传感博士，浙大光学仪器本科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工作经历：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多年国外光纤通信器件和红外传感仪器研发经历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研究方向：光通信、物联网、视觉算法和激光器的工业应用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9A23B2-B296-4CEC-8228-2486E7905C12}"/>
              </a:ext>
            </a:extLst>
          </p:cNvPr>
          <p:cNvSpPr txBox="1"/>
          <p:nvPr/>
        </p:nvSpPr>
        <p:spPr>
          <a:xfrm>
            <a:off x="1131232" y="2246657"/>
            <a:ext cx="3288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吉建华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电信院教授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学习专业：？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工作经历：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多年抗截获光网络系统研究经历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研究方向：抗截获光网络，中红外光通信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2F041E5-A6AE-4D99-B636-2D4CA8B10408}"/>
              </a:ext>
            </a:extLst>
          </p:cNvPr>
          <p:cNvSpPr txBox="1"/>
          <p:nvPr/>
        </p:nvSpPr>
        <p:spPr>
          <a:xfrm>
            <a:off x="1131231" y="3416654"/>
            <a:ext cx="2811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马君显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电信院教授，国务院津贴专家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学习专业：中科院成都光电所光学博士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工作经历：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多年深大工作经历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研究方向：宽带通信与网络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27FD93-DA68-44AE-994E-A6483E67EFE2}"/>
              </a:ext>
            </a:extLst>
          </p:cNvPr>
          <p:cNvSpPr txBox="1"/>
          <p:nvPr/>
        </p:nvSpPr>
        <p:spPr>
          <a:xfrm>
            <a:off x="1131231" y="4583758"/>
            <a:ext cx="2492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张力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电信院副教授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学习专业：华中科技大学光学博士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工作经历：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多年深大工作经历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研究方向：光通信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7901B5-5E00-4F9A-B78F-4E53B176550B}"/>
              </a:ext>
            </a:extLst>
          </p:cNvPr>
          <p:cNvSpPr txBox="1"/>
          <p:nvPr/>
        </p:nvSpPr>
        <p:spPr>
          <a:xfrm>
            <a:off x="1131231" y="5755814"/>
            <a:ext cx="3044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聂伟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电信院讲师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学习专业：电科大计算机硕士和博士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工作经历：美国博士后，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年深大工作经历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研究方向：软件定义光网络（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BE8ED3-F8CF-45DD-93F7-5B4C78161DEA}"/>
              </a:ext>
            </a:extLst>
          </p:cNvPr>
          <p:cNvSpPr txBox="1"/>
          <p:nvPr/>
        </p:nvSpPr>
        <p:spPr>
          <a:xfrm>
            <a:off x="6915223" y="2246657"/>
            <a:ext cx="4185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宋宇锋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电信院讲师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学习专业：新加坡南洋理工光纤激光博士，天大光电子本科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工作经历：深大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年博士后和讲师经历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研究方向：激光波长变换的光通信应用，激光器的工业应用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545C2C8-CD17-4613-B008-13FE97ECE1ED}"/>
              </a:ext>
            </a:extLst>
          </p:cNvPr>
          <p:cNvSpPr txBox="1"/>
          <p:nvPr/>
        </p:nvSpPr>
        <p:spPr>
          <a:xfrm>
            <a:off x="6954950" y="3416654"/>
            <a:ext cx="4031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王振洪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电信院讲师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学习专业：南开光学博士，天津理工光信息科技本科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工作经历：深大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年博士后和讲师经历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研究方向：激光波长变换的通信应用，激光器的工业应用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2EB0528-8FE9-4881-9512-0B7233AD3816}"/>
              </a:ext>
            </a:extLst>
          </p:cNvPr>
          <p:cNvSpPr txBox="1"/>
          <p:nvPr/>
        </p:nvSpPr>
        <p:spPr>
          <a:xfrm>
            <a:off x="6974076" y="4583758"/>
            <a:ext cx="2188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王振洪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电信院副教授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?)</a:t>
            </a: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学习专业：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工作经历：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研究方向：光网络、光计算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D481548-8EC4-4B2B-A758-04CD12F82FF6}"/>
              </a:ext>
            </a:extLst>
          </p:cNvPr>
          <p:cNvSpPr txBox="1"/>
          <p:nvPr/>
        </p:nvSpPr>
        <p:spPr>
          <a:xfrm>
            <a:off x="6974076" y="5755814"/>
            <a:ext cx="2518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王可 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电信院副教授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?)</a:t>
            </a: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学习专业：深大？专业博士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工作经历：深大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多年？研究经历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研究方向：光网络？</a:t>
            </a:r>
          </a:p>
        </p:txBody>
      </p:sp>
    </p:spTree>
    <p:extLst>
      <p:ext uri="{BB962C8B-B14F-4D97-AF65-F5344CB8AC3E}">
        <p14:creationId xmlns:p14="http://schemas.microsoft.com/office/powerpoint/2010/main" val="365940117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BEB79250-86EC-428B-BF04-8288080F3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451" y="5245100"/>
            <a:ext cx="6602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实验一：</a:t>
            </a:r>
            <a:r>
              <a:rPr lang="zh-CN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基于可重构光编码的</a:t>
            </a:r>
            <a:r>
              <a:rPr lang="en-US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10Gb/s</a:t>
            </a:r>
            <a:r>
              <a:rPr lang="zh-CN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空间分集</a:t>
            </a:r>
            <a:r>
              <a:rPr lang="en-US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FSO</a:t>
            </a:r>
            <a:r>
              <a:rPr lang="zh-CN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系统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 </a:t>
            </a:r>
          </a:p>
        </p:txBody>
      </p:sp>
      <p:sp>
        <p:nvSpPr>
          <p:cNvPr id="32771" name="Text Box 7">
            <a:extLst>
              <a:ext uri="{FF2B5EF4-FFF2-40B4-BE49-F238E27FC236}">
                <a16:creationId xmlns:a16="http://schemas.microsoft.com/office/drawing/2014/main" id="{50460B32-EC13-409D-B12A-02900B4AB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888" y="476250"/>
            <a:ext cx="58340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36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9" name="Text Box 8">
            <a:extLst>
              <a:ext uri="{FF2B5EF4-FFF2-40B4-BE49-F238E27FC236}">
                <a16:creationId xmlns:a16="http://schemas.microsoft.com/office/drawing/2014/main" id="{929A26D3-0911-4739-90C6-DA9773239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476251"/>
            <a:ext cx="8424862" cy="758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zh-CN" altLang="zh-CN" sz="2000" kern="0" dirty="0">
                <a:solidFill>
                  <a:srgbClr val="FF0000"/>
                </a:solidFill>
                <a:latin typeface="TimesNewRoman"/>
                <a:ea typeface="宋体" panose="02010600030101010101" pitchFamily="2" charset="-122"/>
                <a:cs typeface="TimesNewRoman"/>
              </a:rPr>
              <a:t>国家自然科学基金“自由空间光通信的物理层安全与光编码方法研究”</a:t>
            </a:r>
            <a:endParaRPr lang="en-US" altLang="zh-CN" sz="2000" kern="0" dirty="0">
              <a:solidFill>
                <a:srgbClr val="FF0000"/>
              </a:solidFill>
              <a:latin typeface="TimesNewRoman"/>
              <a:ea typeface="宋体" panose="02010600030101010101" pitchFamily="2" charset="-122"/>
              <a:cs typeface="TimesNewRoman"/>
            </a:endParaRPr>
          </a:p>
          <a:p>
            <a:pPr>
              <a:spcBef>
                <a:spcPts val="400"/>
              </a:spcBef>
              <a:buClr>
                <a:schemeClr val="accent1"/>
              </a:buClr>
              <a:buSzPct val="68000"/>
              <a:defRPr/>
            </a:pPr>
            <a:r>
              <a:rPr lang="zh-CN" altLang="zh-CN" sz="2000" dirty="0">
                <a:solidFill>
                  <a:srgbClr val="FF0000"/>
                </a:solidFill>
                <a:latin typeface="TimesNewRoman"/>
                <a:ea typeface="宋体" panose="02010600030101010101" pitchFamily="2" charset="-122"/>
                <a:cs typeface="TimesNewRoman"/>
              </a:rPr>
              <a:t>深圳市学科布局项目“基于光编码物理层安全的光通信关键技术研究</a:t>
            </a:r>
            <a:endParaRPr lang="zh-CN" altLang="en-US" sz="2000" dirty="0">
              <a:latin typeface="+mj-ea"/>
              <a:ea typeface="+mj-ea"/>
            </a:endParaRPr>
          </a:p>
        </p:txBody>
      </p:sp>
      <p:graphicFrame>
        <p:nvGraphicFramePr>
          <p:cNvPr id="32773" name="Object 6">
            <a:extLst>
              <a:ext uri="{FF2B5EF4-FFF2-40B4-BE49-F238E27FC236}">
                <a16:creationId xmlns:a16="http://schemas.microsoft.com/office/drawing/2014/main" id="{EEFA9B49-07E1-4E01-B4EF-09435152DF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9588" y="1557339"/>
          <a:ext cx="5543550" cy="362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r:id="rId3" imgW="9944057" imgH="6486659" progId="Visio.Drawing.15">
                  <p:embed/>
                </p:oleObj>
              </mc:Choice>
              <mc:Fallback>
                <p:oleObj r:id="rId3" imgW="9944057" imgH="6486659" progId="Visio.Drawing.15">
                  <p:embed/>
                  <p:pic>
                    <p:nvPicPr>
                      <p:cNvPr id="32773" name="Object 6">
                        <a:extLst>
                          <a:ext uri="{FF2B5EF4-FFF2-40B4-BE49-F238E27FC236}">
                            <a16:creationId xmlns:a16="http://schemas.microsoft.com/office/drawing/2014/main" id="{EEFA9B49-07E1-4E01-B4EF-09435152DF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1557339"/>
                        <a:ext cx="5543550" cy="362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905736F-3F77-44E8-AE02-CE1FFD138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6" y="220147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33795" name="对象 2">
            <a:extLst>
              <a:ext uri="{FF2B5EF4-FFF2-40B4-BE49-F238E27FC236}">
                <a16:creationId xmlns:a16="http://schemas.microsoft.com/office/drawing/2014/main" id="{C917DD9D-CDC9-4A45-BF8E-F5BB838805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4225" y="908050"/>
          <a:ext cx="5543550" cy="344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Visio" r:id="rId3" imgW="9886849" imgH="7067442" progId="Visio.Drawing.15">
                  <p:embed/>
                </p:oleObj>
              </mc:Choice>
              <mc:Fallback>
                <p:oleObj name="Visio" r:id="rId3" imgW="9886849" imgH="7067442" progId="Visio.Drawing.15">
                  <p:embed/>
                  <p:pic>
                    <p:nvPicPr>
                      <p:cNvPr id="33795" name="对象 2">
                        <a:extLst>
                          <a:ext uri="{FF2B5EF4-FFF2-40B4-BE49-F238E27FC236}">
                            <a16:creationId xmlns:a16="http://schemas.microsoft.com/office/drawing/2014/main" id="{C917DD9D-CDC9-4A45-BF8E-F5BB838805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4225" y="908050"/>
                        <a:ext cx="5543550" cy="344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文本框 4">
            <a:extLst>
              <a:ext uri="{FF2B5EF4-FFF2-40B4-BE49-F238E27FC236}">
                <a16:creationId xmlns:a16="http://schemas.microsoft.com/office/drawing/2014/main" id="{82C42E0B-FF98-46CE-A520-25B230C94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4797425"/>
            <a:ext cx="6408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9pPr>
          </a:lstStyle>
          <a:p>
            <a:r>
              <a:rPr lang="en-US" altLang="zh-CN" sz="1600"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实验二  </a:t>
            </a:r>
            <a:r>
              <a:rPr lang="zh-CN" altLang="zh-CN" sz="2000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基于时间分集的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FSO-CDMA</a:t>
            </a:r>
            <a:r>
              <a:rPr lang="zh-CN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实验框图</a:t>
            </a:r>
            <a:endParaRPr lang="zh-CN" altLang="en-US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AB06B6B-4637-43BE-BF1A-7D00A8C12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914" y="796409"/>
            <a:ext cx="184731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34819" name="对象 2">
            <a:extLst>
              <a:ext uri="{FF2B5EF4-FFF2-40B4-BE49-F238E27FC236}">
                <a16:creationId xmlns:a16="http://schemas.microsoft.com/office/drawing/2014/main" id="{116C24C3-6E52-4D61-8EC1-AFF4A5C216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6988" y="1622426"/>
          <a:ext cx="6769100" cy="361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Visio" r:id="rId3" imgW="9791779" imgH="5210190" progId="Visio.Drawing.15">
                  <p:embed/>
                </p:oleObj>
              </mc:Choice>
              <mc:Fallback>
                <p:oleObj name="Visio" r:id="rId3" imgW="9791779" imgH="5210190" progId="Visio.Drawing.15">
                  <p:embed/>
                  <p:pic>
                    <p:nvPicPr>
                      <p:cNvPr id="34819" name="对象 2">
                        <a:extLst>
                          <a:ext uri="{FF2B5EF4-FFF2-40B4-BE49-F238E27FC236}">
                            <a16:creationId xmlns:a16="http://schemas.microsoft.com/office/drawing/2014/main" id="{116C24C3-6E52-4D61-8EC1-AFF4A5C216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6988" y="1622426"/>
                        <a:ext cx="6769100" cy="361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文本框 4">
            <a:extLst>
              <a:ext uri="{FF2B5EF4-FFF2-40B4-BE49-F238E27FC236}">
                <a16:creationId xmlns:a16="http://schemas.microsoft.com/office/drawing/2014/main" id="{ED9471ED-86EC-480A-8FB5-B4D55788C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4" y="5476875"/>
            <a:ext cx="70564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实验三  </a:t>
            </a:r>
            <a:r>
              <a:rPr lang="zh-CN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OCDMA</a:t>
            </a:r>
            <a:r>
              <a:rPr lang="zh-CN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10Gb/s</a:t>
            </a:r>
            <a:r>
              <a:rPr lang="zh-CN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混合光纤</a:t>
            </a:r>
            <a:r>
              <a:rPr lang="en-US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-FSO-</a:t>
            </a:r>
            <a:r>
              <a:rPr lang="zh-CN" altLang="zh-CN" sz="2000" b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光纤实验系统</a:t>
            </a:r>
            <a:endParaRPr lang="zh-CN" altLang="en-US" sz="2000" b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821" name="文本框 5">
            <a:extLst>
              <a:ext uri="{FF2B5EF4-FFF2-40B4-BE49-F238E27FC236}">
                <a16:creationId xmlns:a16="http://schemas.microsoft.com/office/drawing/2014/main" id="{EFA2494B-03B7-4245-A933-B309303B0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7150" y="301625"/>
            <a:ext cx="67389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华文仿宋" panose="02010600040101010101" pitchFamily="2" charset="-122"/>
              </a:defRPr>
            </a:lvl9pPr>
          </a:lstStyle>
          <a:p>
            <a:r>
              <a:rPr lang="zh-CN" altLang="zh-CN" sz="2400">
                <a:solidFill>
                  <a:srgbClr val="FF0000"/>
                </a:solidFill>
                <a:latin typeface="TimesNewRoman"/>
                <a:ea typeface="宋体" panose="02010600030101010101" pitchFamily="2" charset="-122"/>
                <a:cs typeface="TimesNewRoman"/>
              </a:rPr>
              <a:t>深圳市基础研究重点项目“基</a:t>
            </a:r>
            <a:r>
              <a:rPr lang="en-US" altLang="zh-CN" sz="2400">
                <a:solidFill>
                  <a:srgbClr val="FF0000"/>
                </a:solidFill>
                <a:latin typeface="TimesNewRoman"/>
                <a:ea typeface="宋体" panose="02010600030101010101" pitchFamily="2" charset="-122"/>
                <a:cs typeface="TimesNewRoman"/>
              </a:rPr>
              <a:t>2020N227 </a:t>
            </a:r>
            <a:r>
              <a:rPr lang="zh-CN" altLang="zh-CN" sz="2400">
                <a:solidFill>
                  <a:srgbClr val="FF0000"/>
                </a:solidFill>
                <a:latin typeface="TimesNewRoman"/>
                <a:ea typeface="宋体" panose="02010600030101010101" pitchFamily="2" charset="-122"/>
                <a:cs typeface="TimesNewRoman"/>
              </a:rPr>
              <a:t>面向南海地区的抗截获空天地海一体化光网络研究</a:t>
            </a:r>
            <a:endParaRPr lang="zh-CN" altLang="en-US" sz="2400">
              <a:ea typeface="宋体" panose="02010600030101010101" pitchFamily="2" charset="-122"/>
              <a:cs typeface="TimesNew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C62588E2-7F69-4BCC-9D4F-115B261EFF8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57388" y="266700"/>
            <a:ext cx="8229601" cy="1143000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j-ea"/>
              </a:rPr>
              <a:t>研究计划：</a:t>
            </a:r>
            <a:r>
              <a:rPr lang="zh-CN" altLang="en-US" sz="2400" dirty="0">
                <a:latin typeface="+mj-ea"/>
              </a:rPr>
              <a:t>基于</a:t>
            </a:r>
            <a:r>
              <a:rPr lang="zh-CN" altLang="zh-CN" sz="2400" dirty="0">
                <a:latin typeface="+mj-ea"/>
              </a:rPr>
              <a:t>光编码的</a:t>
            </a:r>
            <a:r>
              <a:rPr lang="zh-CN" altLang="en-US" sz="2400" dirty="0">
                <a:latin typeface="+mj-ea"/>
              </a:rPr>
              <a:t>空天地海</a:t>
            </a:r>
            <a:r>
              <a:rPr lang="zh-CN" altLang="zh-CN" sz="2400" dirty="0">
                <a:latin typeface="+mj-ea"/>
              </a:rPr>
              <a:t>一体化光网络</a:t>
            </a:r>
            <a:br>
              <a:rPr lang="en-US" altLang="zh-CN" sz="2400" dirty="0">
                <a:latin typeface="+mj-ea"/>
              </a:rPr>
            </a:br>
            <a:r>
              <a:rPr lang="zh-CN" altLang="en-US" sz="2400" dirty="0">
                <a:solidFill>
                  <a:srgbClr val="FF0000"/>
                </a:solidFill>
                <a:latin typeface="+mj-ea"/>
              </a:rPr>
              <a:t>研究目标：</a:t>
            </a:r>
            <a:r>
              <a:rPr lang="en-US" altLang="zh-CN" sz="2400" dirty="0">
                <a:latin typeface="+mj-ea"/>
              </a:rPr>
              <a:t>100 Gb/s</a:t>
            </a:r>
            <a:r>
              <a:rPr lang="zh-CN" altLang="en-US" sz="2400" dirty="0">
                <a:latin typeface="+mj-ea"/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  <a:latin typeface="+mj-ea"/>
              </a:rPr>
              <a:t>十四五计划</a:t>
            </a:r>
            <a:r>
              <a:rPr lang="zh-CN" altLang="en-US" sz="2400" dirty="0">
                <a:latin typeface="+mj-ea"/>
              </a:rPr>
              <a:t>），光层组网，大容量光码，安全性与可靠性</a:t>
            </a:r>
            <a:endParaRPr lang="en-US" altLang="zh-CN" sz="2400" dirty="0">
              <a:latin typeface="+mj-ea"/>
            </a:endParaRPr>
          </a:p>
        </p:txBody>
      </p:sp>
      <p:sp>
        <p:nvSpPr>
          <p:cNvPr id="35843" name="Rectangle 5">
            <a:extLst>
              <a:ext uri="{FF2B5EF4-FFF2-40B4-BE49-F238E27FC236}">
                <a16:creationId xmlns:a16="http://schemas.microsoft.com/office/drawing/2014/main" id="{D74737CF-5399-4211-85DE-9DE146D5A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600">
              <a:latin typeface="Arial" panose="020B0604020202020204" pitchFamily="34" charset="0"/>
            </a:endParaRP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ED1C7E96-2ABE-4161-8F86-C95D15A1B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323165"/>
            <a:ext cx="1847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3600">
              <a:latin typeface="Arial" panose="020B0604020202020204" pitchFamily="34" charset="0"/>
            </a:endParaRPr>
          </a:p>
        </p:txBody>
      </p:sp>
      <p:graphicFrame>
        <p:nvGraphicFramePr>
          <p:cNvPr id="35845" name="Object 3">
            <a:extLst>
              <a:ext uri="{FF2B5EF4-FFF2-40B4-BE49-F238E27FC236}">
                <a16:creationId xmlns:a16="http://schemas.microsoft.com/office/drawing/2014/main" id="{2D5D4FCF-40DA-477F-8564-CD71860962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9389" y="1844676"/>
          <a:ext cx="6753225" cy="396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r:id="rId3" imgW="27374828" imgH="15106752" progId="Visio.Drawing.15">
                  <p:embed/>
                </p:oleObj>
              </mc:Choice>
              <mc:Fallback>
                <p:oleObj r:id="rId3" imgW="27374828" imgH="15106752" progId="Visio.Drawing.15">
                  <p:embed/>
                  <p:pic>
                    <p:nvPicPr>
                      <p:cNvPr id="35845" name="Object 3">
                        <a:extLst>
                          <a:ext uri="{FF2B5EF4-FFF2-40B4-BE49-F238E27FC236}">
                            <a16:creationId xmlns:a16="http://schemas.microsoft.com/office/drawing/2014/main" id="{2D5D4FCF-40DA-477F-8564-CD71860962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389" y="1844676"/>
                        <a:ext cx="6753225" cy="396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026">
            <a:extLst>
              <a:ext uri="{FF2B5EF4-FFF2-40B4-BE49-F238E27FC236}">
                <a16:creationId xmlns:a16="http://schemas.microsoft.com/office/drawing/2014/main" id="{301496A7-C70C-4330-B48B-78E8A2AEAE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9096" y="2659785"/>
            <a:ext cx="7993063" cy="1832426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谢谢聆听！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恳请指导！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F4114E-6FAB-4A94-BCCC-B190ABE4BEB4}"/>
              </a:ext>
            </a:extLst>
          </p:cNvPr>
          <p:cNvSpPr/>
          <p:nvPr/>
        </p:nvSpPr>
        <p:spPr>
          <a:xfrm>
            <a:off x="1847851" y="620714"/>
            <a:ext cx="8569325" cy="7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792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91163" y="507418"/>
            <a:ext cx="9799200" cy="1018800"/>
          </a:xfrm>
          <a:noFill/>
        </p:spPr>
        <p:txBody>
          <a:bodyPr vert="horz" wrap="square" lIns="90000" tIns="46800" rIns="90000" bIns="46800" rtlCol="0" anchor="t" anchorCtr="0">
            <a:spAutoFit/>
          </a:bodyPr>
          <a:lstStyle/>
          <a:p>
            <a:pPr defTabSz="457200"/>
            <a:r>
              <a:rPr lang="zh-CN" altLang="en-US" sz="40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中红外</a:t>
            </a:r>
            <a:r>
              <a:rPr lang="en-US" altLang="zh-CN" sz="40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FSO</a:t>
            </a:r>
            <a:r>
              <a:rPr lang="zh-CN" altLang="en-US" sz="4000" b="1" dirty="0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通信系统</a:t>
            </a:r>
            <a:endParaRPr lang="en-US" altLang="zh-CN" sz="4000" b="1" dirty="0">
              <a:solidFill>
                <a:srgbClr val="940A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6D677C-56E2-4752-8AD5-70F733C8EB72}"/>
              </a:ext>
            </a:extLst>
          </p:cNvPr>
          <p:cNvSpPr txBox="1"/>
          <p:nvPr/>
        </p:nvSpPr>
        <p:spPr>
          <a:xfrm>
            <a:off x="1436254" y="2484582"/>
            <a:ext cx="9319491" cy="2245231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940A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400" dirty="0"/>
              <a:t>拟研究内容：</a:t>
            </a:r>
            <a:endParaRPr lang="en-US" altLang="zh-CN" sz="2400" dirty="0"/>
          </a:p>
          <a:p>
            <a:pPr algn="l">
              <a:lnSpc>
                <a:spcPct val="150000"/>
              </a:lnSpc>
            </a:pPr>
            <a:r>
              <a:rPr lang="en-US" altLang="zh-CN" sz="2400" dirty="0"/>
              <a:t>	</a:t>
            </a:r>
            <a:r>
              <a:rPr lang="zh-CN" altLang="zh-CN" sz="2400" dirty="0"/>
              <a:t>中红外</a:t>
            </a:r>
            <a:r>
              <a:rPr lang="en-US" altLang="zh-CN" sz="2400" dirty="0"/>
              <a:t>FSO</a:t>
            </a:r>
            <a:r>
              <a:rPr lang="zh-CN" altLang="zh-CN" sz="2400" dirty="0"/>
              <a:t>通信的关键技术，波段为</a:t>
            </a:r>
            <a:r>
              <a:rPr lang="en-US" altLang="zh-CN" sz="2400" dirty="0"/>
              <a:t>3-5</a:t>
            </a:r>
            <a:r>
              <a:rPr lang="zh-CN" altLang="zh-CN" sz="2400" dirty="0"/>
              <a:t>微米，速率大于</a:t>
            </a:r>
            <a:r>
              <a:rPr lang="en-US" altLang="zh-CN" sz="2400" dirty="0"/>
              <a:t>4Gb/s</a:t>
            </a:r>
            <a:r>
              <a:rPr lang="zh-CN" altLang="zh-CN" sz="2400" dirty="0"/>
              <a:t>。包括：高速</a:t>
            </a:r>
            <a:r>
              <a:rPr lang="en-US" altLang="zh-CN" sz="2400" dirty="0"/>
              <a:t>QCL</a:t>
            </a:r>
            <a:r>
              <a:rPr lang="zh-CN" altLang="zh-CN" sz="2400" dirty="0"/>
              <a:t>直接调制，高速中红外</a:t>
            </a:r>
            <a:r>
              <a:rPr lang="en-US" altLang="zh-CN" sz="2400" dirty="0"/>
              <a:t>FSO</a:t>
            </a:r>
            <a:r>
              <a:rPr lang="zh-CN" altLang="zh-CN" sz="2400" dirty="0"/>
              <a:t>通信系统，</a:t>
            </a:r>
            <a:r>
              <a:rPr lang="en-US" altLang="zh-CN" sz="2400" dirty="0"/>
              <a:t>QCL</a:t>
            </a:r>
            <a:r>
              <a:rPr lang="zh-CN" altLang="zh-CN" sz="2400" dirty="0"/>
              <a:t>混沌光通信，中红外</a:t>
            </a:r>
            <a:r>
              <a:rPr lang="en-US" altLang="zh-CN" sz="2400" dirty="0"/>
              <a:t>FSO-</a:t>
            </a:r>
            <a:r>
              <a:rPr lang="zh-CN" altLang="zh-CN" sz="2400" dirty="0"/>
              <a:t>光纤融合通信系统，空天地海一体化光网络。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315334" y="836712"/>
            <a:ext cx="9171816" cy="511256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研究背景</a:t>
            </a:r>
            <a:br>
              <a:rPr lang="zh-CN" altLang="en-US" sz="2000" dirty="0">
                <a:ea typeface="隶书" panose="02010509060101010101" pitchFamily="49" charset="-122"/>
              </a:rPr>
            </a:br>
            <a:r>
              <a:rPr lang="en-US" altLang="zh-CN" sz="2000" dirty="0">
                <a:latin typeface="+mn-ea"/>
                <a:ea typeface="+mn-ea"/>
              </a:rPr>
              <a:t>1</a:t>
            </a:r>
            <a:r>
              <a:rPr lang="zh-CN" altLang="en-US" sz="2000" dirty="0">
                <a:latin typeface="+mn-ea"/>
                <a:ea typeface="+mn-ea"/>
              </a:rPr>
              <a:t>、与</a:t>
            </a:r>
            <a:r>
              <a:rPr lang="en-US" altLang="zh-CN" sz="2000" dirty="0">
                <a:latin typeface="+mn-ea"/>
                <a:ea typeface="+mn-ea"/>
              </a:rPr>
              <a:t>C</a:t>
            </a:r>
            <a:r>
              <a:rPr lang="zh-CN" altLang="en-US" sz="2000" dirty="0">
                <a:latin typeface="+mn-ea"/>
                <a:ea typeface="+mn-ea"/>
              </a:rPr>
              <a:t>波段相比，中红外（</a:t>
            </a:r>
            <a:r>
              <a:rPr lang="en-US" altLang="zh-CN" sz="2000" dirty="0">
                <a:latin typeface="+mn-ea"/>
                <a:ea typeface="+mn-ea"/>
              </a:rPr>
              <a:t>MIR</a:t>
            </a:r>
            <a:r>
              <a:rPr lang="zh-CN" altLang="en-US" sz="2000" dirty="0">
                <a:latin typeface="+mn-ea"/>
                <a:ea typeface="+mn-ea"/>
              </a:rPr>
              <a:t>）区域（</a:t>
            </a:r>
            <a:r>
              <a:rPr lang="en-US" altLang="zh-CN" sz="2000" dirty="0">
                <a:latin typeface="+mn-ea"/>
                <a:ea typeface="+mn-ea"/>
              </a:rPr>
              <a:t>3μm-5μm</a:t>
            </a:r>
            <a:r>
              <a:rPr lang="zh-CN" altLang="en-US" sz="2000" dirty="0">
                <a:latin typeface="+mn-ea"/>
                <a:ea typeface="+mn-ea"/>
              </a:rPr>
              <a:t>）是一个优越  </a:t>
            </a:r>
            <a:br>
              <a:rPr lang="en-US" altLang="zh-CN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zh-CN" altLang="en-US" sz="2000" dirty="0">
                <a:latin typeface="+mn-ea"/>
                <a:ea typeface="+mn-ea"/>
              </a:rPr>
              <a:t>的大气透射窗口，吸收损耗小，烟雾天气的穿透能力强；</a:t>
            </a:r>
            <a:br>
              <a:rPr lang="en-US" altLang="zh-CN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>
                <a:latin typeface="+mn-ea"/>
              </a:rPr>
              <a:t>与</a:t>
            </a:r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波段相比，</a:t>
            </a:r>
            <a:r>
              <a:rPr lang="en-US" altLang="zh-CN" sz="2000" dirty="0">
                <a:latin typeface="+mn-ea"/>
              </a:rPr>
              <a:t> MIR</a:t>
            </a:r>
            <a:r>
              <a:rPr lang="zh-CN" altLang="en-US" sz="2000" dirty="0">
                <a:latin typeface="+mn-ea"/>
                <a:ea typeface="+mn-ea"/>
              </a:rPr>
              <a:t>湍流效应低：正比于波长的（</a:t>
            </a:r>
            <a:r>
              <a:rPr lang="en-US" altLang="zh-CN" sz="2000" dirty="0">
                <a:latin typeface="+mn-ea"/>
                <a:ea typeface="+mn-ea"/>
              </a:rPr>
              <a:t>-7/6</a:t>
            </a:r>
            <a:r>
              <a:rPr lang="zh-CN" altLang="en-US" sz="2000" dirty="0">
                <a:latin typeface="+mn-ea"/>
                <a:ea typeface="+mn-ea"/>
              </a:rPr>
              <a:t>）次方；</a:t>
            </a:r>
            <a:br>
              <a:rPr lang="en-US" altLang="zh-CN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3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zh-CN" sz="2000" dirty="0">
                <a:latin typeface="+mn-ea"/>
                <a:ea typeface="+mn-ea"/>
              </a:rPr>
              <a:t>该技术是一种解决海、空及自由空间远距离通信的新型手段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zh-CN" sz="2000" dirty="0">
                <a:latin typeface="+mn-ea"/>
                <a:ea typeface="+mn-ea"/>
              </a:rPr>
              <a:t>在一</a:t>
            </a:r>
            <a:br>
              <a:rPr lang="en-US" altLang="zh-CN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zh-CN" altLang="zh-CN" sz="2000" dirty="0">
                <a:latin typeface="+mn-ea"/>
                <a:ea typeface="+mn-ea"/>
              </a:rPr>
              <a:t>些特殊的通信环境下</a:t>
            </a:r>
            <a:r>
              <a:rPr lang="zh-CN" altLang="en-US" sz="2000" dirty="0">
                <a:latin typeface="+mn-ea"/>
                <a:ea typeface="+mn-ea"/>
              </a:rPr>
              <a:t>具有</a:t>
            </a:r>
            <a:r>
              <a:rPr lang="zh-CN" altLang="zh-CN" sz="2000" dirty="0">
                <a:latin typeface="+mn-ea"/>
                <a:ea typeface="+mn-ea"/>
              </a:rPr>
              <a:t>有广阔的应用前景，例如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zh-CN" altLang="zh-CN" sz="2000" dirty="0">
                <a:latin typeface="+mn-ea"/>
                <a:ea typeface="+mn-ea"/>
              </a:rPr>
              <a:t>军事中使用的</a:t>
            </a:r>
            <a:r>
              <a:rPr lang="en-US" altLang="zh-CN" sz="2000" dirty="0">
                <a:latin typeface="+mn-ea"/>
                <a:ea typeface="+mn-ea"/>
              </a:rPr>
              <a:t>   </a:t>
            </a:r>
            <a:br>
              <a:rPr lang="en-US" altLang="zh-CN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    </a:t>
            </a:r>
            <a:r>
              <a:rPr lang="zh-CN" altLang="zh-CN" sz="2000" dirty="0">
                <a:latin typeface="+mn-ea"/>
                <a:ea typeface="+mn-ea"/>
              </a:rPr>
              <a:t>伪装烟环境下的通信等</a:t>
            </a:r>
            <a:r>
              <a:rPr lang="zh-CN" altLang="en-US" sz="2000" dirty="0">
                <a:latin typeface="+mn-ea"/>
                <a:ea typeface="+mn-ea"/>
              </a:rPr>
              <a:t>；</a:t>
            </a:r>
            <a:br>
              <a:rPr lang="en-US" altLang="zh-CN" sz="2000" dirty="0">
                <a:latin typeface="+mn-ea"/>
                <a:ea typeface="+mn-ea"/>
              </a:rPr>
            </a:br>
            <a:r>
              <a:rPr lang="en-US" altLang="zh-CN" sz="2000" dirty="0">
                <a:latin typeface="+mn-ea"/>
                <a:ea typeface="+mn-ea"/>
              </a:rPr>
              <a:t>4</a:t>
            </a:r>
            <a:r>
              <a:rPr lang="zh-CN" altLang="en-US" sz="2000" dirty="0">
                <a:latin typeface="+mn-ea"/>
                <a:ea typeface="+mn-ea"/>
              </a:rPr>
              <a:t>、目前，中红外</a:t>
            </a:r>
            <a:r>
              <a:rPr lang="en-US" altLang="zh-CN" sz="2000" dirty="0">
                <a:latin typeface="+mn-ea"/>
                <a:ea typeface="+mn-ea"/>
              </a:rPr>
              <a:t>FSO</a:t>
            </a:r>
            <a:r>
              <a:rPr lang="zh-CN" altLang="en-US" sz="2000" dirty="0">
                <a:latin typeface="+mn-ea"/>
                <a:ea typeface="+mn-ea"/>
              </a:rPr>
              <a:t>通信受制于光器件：高速的</a:t>
            </a:r>
            <a:r>
              <a:rPr lang="en-US" altLang="zh-CN" sz="2000" dirty="0">
                <a:latin typeface="+mn-ea"/>
                <a:ea typeface="+mn-ea"/>
              </a:rPr>
              <a:t>QCLs</a:t>
            </a:r>
            <a:r>
              <a:rPr lang="zh-CN" altLang="en-US" sz="2000" dirty="0">
                <a:latin typeface="+mn-ea"/>
                <a:ea typeface="+mn-ea"/>
              </a:rPr>
              <a:t>，光放大器等。</a:t>
            </a:r>
            <a:br>
              <a:rPr lang="en-US" altLang="zh-CN" sz="1800" b="0" dirty="0">
                <a:latin typeface="TimesNewRoman"/>
              </a:rPr>
            </a:br>
            <a:endParaRPr lang="en-US" altLang="zh-CN" sz="18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704612-923E-4CDE-9D22-561EC1B77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85" y="179614"/>
            <a:ext cx="8776607" cy="58201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783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15" y="2351042"/>
            <a:ext cx="7805057" cy="33065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403723" y="5895578"/>
            <a:ext cx="23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中红外</a:t>
            </a:r>
            <a:r>
              <a:rPr lang="en-US" altLang="zh-CN" dirty="0"/>
              <a:t>FSO</a:t>
            </a:r>
            <a:r>
              <a:rPr lang="zh-CN" altLang="en-US" dirty="0"/>
              <a:t>系统框图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59585" y="610870"/>
            <a:ext cx="90982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 spc="3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研究目标：</a:t>
            </a:r>
          </a:p>
          <a:p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提高</a:t>
            </a:r>
            <a:r>
              <a:rPr lang="en-US" altLang="zh-CN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FSO</a:t>
            </a:r>
            <a:r>
              <a:rPr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通信系统的有效性、可靠性、安全性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8470" y="363220"/>
            <a:ext cx="10631805" cy="2337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研究进展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b="1" dirty="0"/>
              <a:t>2017 年瑞典和法国学者合作，利用量子级联激光器在实验室完成了中红外波长 4.65μm、速率 3Gbps 的自由空间传输试验。</a:t>
            </a:r>
          </a:p>
          <a:p>
            <a:pPr algn="just">
              <a:lnSpc>
                <a:spcPct val="130000"/>
              </a:lnSpc>
            </a:pPr>
            <a:r>
              <a:rPr lang="zh-CN" altLang="en-US" dirty="0"/>
              <a:t>用发射4.65μm中波长红外的量子级联激光器（QCL）和商用红外光伏探测器对千兆自由空间传输进行了实验验证。在室温下工作的QCL直接使用开关键控进行调制以及使用四电平和八电平脉冲幅度调制（PAM-4、PAM-8）。通过应用前后数字均衡，三种调制配置中都实现了高达3 Gbit/s的线路数据速率。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3" y="2988527"/>
            <a:ext cx="8250699" cy="25917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8470" y="363220"/>
            <a:ext cx="10631805" cy="125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研究进展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b="1" dirty="0"/>
              <a:t>20</a:t>
            </a:r>
            <a:r>
              <a:rPr lang="en-US" altLang="zh-CN" b="1" dirty="0"/>
              <a:t>20</a:t>
            </a:r>
            <a:r>
              <a:rPr lang="zh-CN" altLang="en-US" b="1" dirty="0"/>
              <a:t> 瑞典学者</a:t>
            </a:r>
            <a:r>
              <a:rPr lang="zh-CN" altLang="zh-CN" b="1" dirty="0"/>
              <a:t>使用直接调制的中红外</a:t>
            </a:r>
            <a:r>
              <a:rPr lang="en-US" altLang="zh-CN" b="1" dirty="0"/>
              <a:t> QCL </a:t>
            </a:r>
            <a:r>
              <a:rPr lang="zh-CN" altLang="zh-CN" b="1" dirty="0"/>
              <a:t>和商业的红外光电探测器，高达</a:t>
            </a:r>
            <a:r>
              <a:rPr lang="en-US" altLang="zh-CN" b="1" dirty="0"/>
              <a:t> 4 Gb/s  </a:t>
            </a:r>
            <a:r>
              <a:rPr lang="zh-CN" altLang="zh-CN" b="1" dirty="0"/>
              <a:t>传输的四级脉冲幅度调制</a:t>
            </a:r>
            <a:r>
              <a:rPr lang="en-US" altLang="zh-CN" b="1" dirty="0"/>
              <a:t>(PAM-4) </a:t>
            </a:r>
            <a:r>
              <a:rPr lang="zh-CN" altLang="zh-CN" b="1" dirty="0"/>
              <a:t>和离散多音</a:t>
            </a:r>
            <a:r>
              <a:rPr lang="en-US" altLang="zh-CN" b="1" dirty="0"/>
              <a:t> (DMT) </a:t>
            </a:r>
            <a:r>
              <a:rPr lang="zh-CN" altLang="zh-CN" b="1" dirty="0"/>
              <a:t>调制进行了演示。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86" y="1801429"/>
            <a:ext cx="8251053" cy="46933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31916" y="275408"/>
            <a:ext cx="11198134" cy="225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研究进展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en-US" altLang="zh-CN" sz="2000" dirty="0">
              <a:solidFill>
                <a:srgbClr val="C00000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2018年12 月，中科院西安光机所在实验室开展了中红外波段激光通信技术研究，实现了速率 10Gbps 的 DPSK 高速中红外信号自由空间传输实验，激光波长 3.6µm，在误码率 10</a:t>
            </a:r>
            <a:r>
              <a:rPr lang="en-US" altLang="zh-CN" dirty="0">
                <a:latin typeface="+mn-ea"/>
              </a:rPr>
              <a:t>^-6</a:t>
            </a:r>
            <a:r>
              <a:rPr lang="zh-CN" altLang="en-US" dirty="0">
                <a:latin typeface="+mn-ea"/>
              </a:rPr>
              <a:t>条件下，功率损耗小于 3.5dB。</a:t>
            </a:r>
            <a:endParaRPr lang="en-US" altLang="zh-CN" dirty="0">
              <a:latin typeface="+mn-ea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+mn-ea"/>
              </a:rPr>
              <a:t>基于差频产生（DFG）效应，可实现宽范围全光波长转换。通过选择合适的波长，可将近红外转换为中红外波段。因而结合近红外高速激光信号产生和宽范围全光波长变换技术，可实现多制式（强度/相位调制）、高速（10Gbps 量级）中红外高速激光信号产生。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3035481"/>
            <a:ext cx="4948555" cy="2685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317" y="3099774"/>
            <a:ext cx="6605270" cy="27603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自定义 5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950040"/>
      </a:accent1>
      <a:accent2>
        <a:srgbClr val="950040"/>
      </a:accent2>
      <a:accent3>
        <a:srgbClr val="950040"/>
      </a:accent3>
      <a:accent4>
        <a:srgbClr val="950040"/>
      </a:accent4>
      <a:accent5>
        <a:srgbClr val="950040"/>
      </a:accent5>
      <a:accent6>
        <a:srgbClr val="950040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5004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1253</Words>
  <Application>Microsoft Office PowerPoint</Application>
  <PresentationFormat>宽屏</PresentationFormat>
  <Paragraphs>107</Paragraphs>
  <Slides>24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TimesNewRoman</vt:lpstr>
      <vt:lpstr>等线</vt:lpstr>
      <vt:lpstr>等线 Light</vt:lpstr>
      <vt:lpstr>黑体</vt:lpstr>
      <vt:lpstr>宋体</vt:lpstr>
      <vt:lpstr>微软雅黑</vt:lpstr>
      <vt:lpstr>微软雅黑 Light</vt:lpstr>
      <vt:lpstr>Arial</vt:lpstr>
      <vt:lpstr>Calibri</vt:lpstr>
      <vt:lpstr>Calibri Light</vt:lpstr>
      <vt:lpstr>Lucida Sans Unicode</vt:lpstr>
      <vt:lpstr>Wingdings 3</vt:lpstr>
      <vt:lpstr>Office Theme</vt:lpstr>
      <vt:lpstr>Visio.Drawing.15</vt:lpstr>
      <vt:lpstr>Visio</vt:lpstr>
      <vt:lpstr>PowerPoint 演示文稿</vt:lpstr>
      <vt:lpstr>PowerPoint 演示文稿</vt:lpstr>
      <vt:lpstr>中红外FSO通信系统</vt:lpstr>
      <vt:lpstr>研究背景 1、与C波段相比，中红外（MIR）区域（3μm-5μm）是一个优越       的大气透射窗口，吸收损耗小，烟雾天气的穿透能力强； 2、与C波段相比， MIR湍流效应低：正比于波长的（-7/6）次方； 3、该技术是一种解决海、空及自由空间远距离通信的新型手段，在一     些特殊的通信环境下具有有广阔的应用前景，例如：军事中使用的        伪装烟环境下的通信等； 4、目前，中红外FSO通信受制于光器件：高速的QCLs，光放大器等。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中红外FSO混沌光通信</vt:lpstr>
      <vt:lpstr>              中红外FSO编码光通信</vt:lpstr>
      <vt:lpstr>                    中红外FSO-光纤融合通信系统 </vt:lpstr>
      <vt:lpstr>               空天地一体化信息网络 </vt:lpstr>
      <vt:lpstr>PowerPoint 演示文稿</vt:lpstr>
      <vt:lpstr>PowerPoint 演示文稿</vt:lpstr>
      <vt:lpstr>PowerPoint 演示文稿</vt:lpstr>
      <vt:lpstr>应用演示系统</vt:lpstr>
      <vt:lpstr>PowerPoint 演示文稿</vt:lpstr>
      <vt:lpstr>PowerPoint 演示文稿</vt:lpstr>
      <vt:lpstr>PowerPoint 演示文稿</vt:lpstr>
      <vt:lpstr>研究计划：基于光编码的空天地海一体化光网络 研究目标：100 Gb/s（十四五计划），光层组网，大容量光码，安全性与可靠性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xiaofu</dc:creator>
  <cp:lastModifiedBy>A B</cp:lastModifiedBy>
  <cp:revision>874</cp:revision>
  <cp:lastPrinted>2020-07-19T03:33:06Z</cp:lastPrinted>
  <dcterms:created xsi:type="dcterms:W3CDTF">2018-06-05T08:36:39Z</dcterms:created>
  <dcterms:modified xsi:type="dcterms:W3CDTF">2022-04-17T05:29:35Z</dcterms:modified>
</cp:coreProperties>
</file>